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94671"/>
  </p:normalViewPr>
  <p:slideViewPr>
    <p:cSldViewPr snapToGrid="0" snapToObjects="1">
      <p:cViewPr>
        <p:scale>
          <a:sx n="113" d="100"/>
          <a:sy n="113" d="100"/>
        </p:scale>
        <p:origin x="-47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Microsoft_Office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Feuil7!$F$1</c:f>
              <c:strCache>
                <c:ptCount val="1"/>
              </c:strCache>
            </c:strRef>
          </c:tx>
          <c:spPr>
            <a:ln w="12700">
              <a:solidFill>
                <a:srgbClr val="FF0000"/>
              </a:solidFill>
              <a:prstDash val="solid"/>
            </a:ln>
          </c:spPr>
          <c:dLbls>
            <c:dLbl>
              <c:idx val="0"/>
              <c:layout/>
              <c:tx>
                <c:rich>
                  <a:bodyPr/>
                  <a:lstStyle/>
                  <a:p>
                    <a:r>
                      <a:rPr lang="en-US">
                        <a:latin typeface="Times New Roman" pitchFamily="18" charset="0"/>
                        <a:cs typeface="Times New Roman" pitchFamily="18" charset="0"/>
                      </a:rPr>
                      <a:t>A</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2CC-B340-AC8F-5E70DA8AF6FC}"/>
                </c:ext>
              </c:extLst>
            </c:dLbl>
            <c:dLbl>
              <c:idx val="1"/>
              <c:layout/>
              <c:tx>
                <c:rich>
                  <a:bodyPr/>
                  <a:lstStyle/>
                  <a:p>
                    <a:r>
                      <a:rPr lang="en-US">
                        <a:latin typeface="Times New Roman" pitchFamily="18" charset="0"/>
                        <a:cs typeface="Times New Roman" pitchFamily="18" charset="0"/>
                      </a:rPr>
                      <a:t>AB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2CC-B340-AC8F-5E70DA8AF6FC}"/>
                </c:ext>
              </c:extLst>
            </c:dLbl>
            <c:dLbl>
              <c:idx val="2"/>
              <c:layout/>
              <c:tx>
                <c:rich>
                  <a:bodyPr/>
                  <a:lstStyle/>
                  <a:p>
                    <a:r>
                      <a:rPr lang="en-US">
                        <a:latin typeface="Times New Roman" pitchFamily="18" charset="0"/>
                        <a:cs typeface="Times New Roman" pitchFamily="18" charset="0"/>
                      </a:rPr>
                      <a:t>AB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2CC-B340-AC8F-5E70DA8AF6FC}"/>
                </c:ext>
              </c:extLst>
            </c:dLbl>
            <c:dLbl>
              <c:idx val="3"/>
              <c:layout/>
              <c:tx>
                <c:rich>
                  <a:bodyPr/>
                  <a:lstStyle/>
                  <a:p>
                    <a:r>
                      <a:rPr lang="en-US">
                        <a:latin typeface="Times New Roman" pitchFamily="18" charset="0"/>
                        <a:cs typeface="Times New Roman" pitchFamily="18" charset="0"/>
                      </a:rPr>
                      <a:t>C</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2CC-B340-AC8F-5E70DA8AF6FC}"/>
                </c:ext>
              </c:extLst>
            </c:dLbl>
            <c:dLbl>
              <c:idx val="4"/>
              <c:layout/>
              <c:tx>
                <c:rich>
                  <a:bodyPr/>
                  <a:lstStyle/>
                  <a:p>
                    <a:r>
                      <a:rPr lang="en-US">
                        <a:latin typeface="Times New Roman" pitchFamily="18" charset="0"/>
                        <a:cs typeface="Times New Roman" pitchFamily="18" charset="0"/>
                      </a:rPr>
                      <a:t>CB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2CC-B340-AC8F-5E70DA8AF6FC}"/>
                </c:ext>
              </c:extLst>
            </c:dLbl>
            <c:spPr>
              <a:noFill/>
              <a:ln>
                <a:noFill/>
              </a:ln>
              <a:effectLst/>
            </c:spPr>
            <c:txPr>
              <a:bodyPr/>
              <a:lstStyle/>
              <a:p>
                <a:pPr>
                  <a:defRPr>
                    <a:latin typeface="Times New Roman" pitchFamily="18" charset="0"/>
                    <a:cs typeface="Times New Roman" pitchFamily="18" charset="0"/>
                  </a:defRPr>
                </a:pPr>
                <a:endParaRPr lang="fr-FR"/>
              </a:p>
            </c:txPr>
            <c:showVal val="1"/>
            <c:extLst xmlns:c16r2="http://schemas.microsoft.com/office/drawing/2015/06/chart">
              <c:ext xmlns:c15="http://schemas.microsoft.com/office/drawing/2012/chart" uri="{CE6537A1-D6FC-4f65-9D91-7224C49458BB}">
                <c15:showLeaderLines val="0"/>
              </c:ext>
            </c:extLst>
          </c:dLbls>
          <c:cat>
            <c:strRef>
              <c:f>Feuil7!$E$2:$E$6</c:f>
              <c:strCache>
                <c:ptCount val="5"/>
                <c:pt idx="0">
                  <c:v>T0</c:v>
                </c:pt>
                <c:pt idx="1">
                  <c:v>T1</c:v>
                </c:pt>
                <c:pt idx="2">
                  <c:v>T2</c:v>
                </c:pt>
                <c:pt idx="3">
                  <c:v>T3</c:v>
                </c:pt>
                <c:pt idx="4">
                  <c:v>T4</c:v>
                </c:pt>
              </c:strCache>
            </c:strRef>
          </c:cat>
          <c:val>
            <c:numRef>
              <c:f>Feuil7!$F$2:$F$6</c:f>
              <c:numCache>
                <c:formatCode>0.000</c:formatCode>
                <c:ptCount val="5"/>
                <c:pt idx="0">
                  <c:v>2.1557499999999981</c:v>
                </c:pt>
                <c:pt idx="1">
                  <c:v>4.2812500000000018</c:v>
                </c:pt>
                <c:pt idx="2">
                  <c:v>3.3462499999999968</c:v>
                </c:pt>
                <c:pt idx="3">
                  <c:v>6.7937500000000002</c:v>
                </c:pt>
                <c:pt idx="4">
                  <c:v>5.23</c:v>
                </c:pt>
              </c:numCache>
            </c:numRef>
          </c:val>
          <c:extLst xmlns:c16r2="http://schemas.microsoft.com/office/drawing/2015/06/chart">
            <c:ext xmlns:c16="http://schemas.microsoft.com/office/drawing/2014/chart" uri="{C3380CC4-5D6E-409C-BE32-E72D297353CC}">
              <c16:uniqueId val="{00000005-22CC-B340-AC8F-5E70DA8AF6FC}"/>
            </c:ext>
          </c:extLst>
        </c:ser>
        <c:axId val="44136320"/>
        <c:axId val="77452032"/>
      </c:barChart>
      <c:catAx>
        <c:axId val="44136320"/>
        <c:scaling>
          <c:orientation val="minMax"/>
        </c:scaling>
        <c:axPos val="b"/>
        <c:title>
          <c:tx>
            <c:rich>
              <a:bodyPr/>
              <a:lstStyle/>
              <a:p>
                <a:pPr>
                  <a:defRPr sz="1200">
                    <a:latin typeface="Times New Roman" pitchFamily="18" charset="0"/>
                    <a:cs typeface="Times New Roman" pitchFamily="18" charset="0"/>
                  </a:defRPr>
                </a:pPr>
                <a:r>
                  <a:rPr lang="fr-FR" sz="1200">
                    <a:latin typeface="Times New Roman" pitchFamily="18" charset="0"/>
                    <a:cs typeface="Times New Roman" pitchFamily="18" charset="0"/>
                  </a:rPr>
                  <a:t>Traitements</a:t>
                </a:r>
              </a:p>
            </c:rich>
          </c:tx>
          <c:layout/>
        </c:title>
        <c:numFmt formatCode="General" sourceLinked="0"/>
        <c:tickLblPos val="nextTo"/>
        <c:txPr>
          <a:bodyPr/>
          <a:lstStyle/>
          <a:p>
            <a:pPr>
              <a:defRPr sz="1000">
                <a:latin typeface="Times New Roman" pitchFamily="18" charset="0"/>
                <a:cs typeface="Times New Roman" pitchFamily="18" charset="0"/>
              </a:defRPr>
            </a:pPr>
            <a:endParaRPr lang="fr-FR"/>
          </a:p>
        </c:txPr>
        <c:crossAx val="77452032"/>
        <c:crosses val="autoZero"/>
        <c:auto val="1"/>
        <c:lblAlgn val="ctr"/>
        <c:lblOffset val="100"/>
      </c:catAx>
      <c:valAx>
        <c:axId val="77452032"/>
        <c:scaling>
          <c:orientation val="minMax"/>
          <c:max val="7"/>
          <c:min val="2"/>
        </c:scaling>
        <c:axPos val="l"/>
        <c:title>
          <c:tx>
            <c:rich>
              <a:bodyPr/>
              <a:lstStyle/>
              <a:p>
                <a:pPr>
                  <a:defRPr sz="1200">
                    <a:latin typeface="Times New Roman" pitchFamily="18" charset="0"/>
                    <a:cs typeface="Times New Roman" pitchFamily="18" charset="0"/>
                  </a:defRPr>
                </a:pPr>
                <a:r>
                  <a:rPr lang="fr-FR" sz="1200">
                    <a:latin typeface="Times New Roman" pitchFamily="18" charset="0"/>
                    <a:cs typeface="Times New Roman" pitchFamily="18" charset="0"/>
                  </a:rPr>
                  <a:t>Poids des fruits sants</a:t>
                </a:r>
              </a:p>
            </c:rich>
          </c:tx>
          <c:layout/>
        </c:title>
        <c:numFmt formatCode="General" sourceLinked="0"/>
        <c:tickLblPos val="nextTo"/>
        <c:txPr>
          <a:bodyPr/>
          <a:lstStyle/>
          <a:p>
            <a:pPr>
              <a:defRPr sz="1000">
                <a:latin typeface="Times New Roman" pitchFamily="18" charset="0"/>
                <a:cs typeface="Times New Roman" pitchFamily="18" charset="0"/>
              </a:defRPr>
            </a:pPr>
            <a:endParaRPr lang="fr-FR"/>
          </a:p>
        </c:txPr>
        <c:crossAx val="44136320"/>
        <c:crosses val="autoZero"/>
        <c:crossBetween val="between"/>
      </c:valAx>
      <c:spPr>
        <a:noFill/>
        <a:ln w="25400">
          <a:noFill/>
        </a:ln>
      </c:spPr>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Feuil7!$H$1</c:f>
              <c:strCache>
                <c:ptCount val="1"/>
              </c:strCache>
            </c:strRef>
          </c:tx>
          <c:spPr>
            <a:ln w="12700">
              <a:solidFill>
                <a:srgbClr val="FF0000"/>
              </a:solidFill>
              <a:prstDash val="solid"/>
            </a:ln>
          </c:spPr>
          <c:dLbls>
            <c:dLbl>
              <c:idx val="0"/>
              <c:layout/>
              <c:tx>
                <c:rich>
                  <a:bodyPr/>
                  <a:lstStyle/>
                  <a:p>
                    <a:r>
                      <a:rPr lang="en-US">
                        <a:latin typeface="Times New Roman" pitchFamily="18" charset="0"/>
                        <a:cs typeface="Times New Roman" pitchFamily="18" charset="0"/>
                      </a:rPr>
                      <a:t>A</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E55-E440-935B-21839DD8C8C9}"/>
                </c:ext>
              </c:extLst>
            </c:dLbl>
            <c:dLbl>
              <c:idx val="1"/>
              <c:layout/>
              <c:tx>
                <c:rich>
                  <a:bodyPr/>
                  <a:lstStyle/>
                  <a:p>
                    <a:r>
                      <a:rPr lang="en-US">
                        <a:latin typeface="Times New Roman" pitchFamily="18" charset="0"/>
                        <a:cs typeface="Times New Roman" pitchFamily="18" charset="0"/>
                      </a:rPr>
                      <a:t>AB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55-E440-935B-21839DD8C8C9}"/>
                </c:ext>
              </c:extLst>
            </c:dLbl>
            <c:dLbl>
              <c:idx val="2"/>
              <c:layout/>
              <c:tx>
                <c:rich>
                  <a:bodyPr/>
                  <a:lstStyle/>
                  <a:p>
                    <a:r>
                      <a:rPr lang="en-US">
                        <a:latin typeface="Times New Roman" pitchFamily="18" charset="0"/>
                        <a:cs typeface="Times New Roman" pitchFamily="18" charset="0"/>
                      </a:rPr>
                      <a:t>AB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E55-E440-935B-21839DD8C8C9}"/>
                </c:ext>
              </c:extLst>
            </c:dLbl>
            <c:dLbl>
              <c:idx val="3"/>
              <c:layout/>
              <c:tx>
                <c:rich>
                  <a:bodyPr/>
                  <a:lstStyle/>
                  <a:p>
                    <a:r>
                      <a:rPr lang="en-US">
                        <a:latin typeface="Times New Roman" pitchFamily="18" charset="0"/>
                        <a:cs typeface="Times New Roman" pitchFamily="18" charset="0"/>
                      </a:rPr>
                      <a:t>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E55-E440-935B-21839DD8C8C9}"/>
                </c:ext>
              </c:extLst>
            </c:dLbl>
            <c:dLbl>
              <c:idx val="4"/>
              <c:layout/>
              <c:tx>
                <c:rich>
                  <a:bodyPr/>
                  <a:lstStyle/>
                  <a:p>
                    <a:r>
                      <a:rPr lang="en-US">
                        <a:latin typeface="Times New Roman" pitchFamily="18" charset="0"/>
                        <a:cs typeface="Times New Roman" pitchFamily="18" charset="0"/>
                      </a:rPr>
                      <a:t>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E55-E440-935B-21839DD8C8C9}"/>
                </c:ext>
              </c:extLst>
            </c:dLbl>
            <c:spPr>
              <a:noFill/>
              <a:ln>
                <a:noFill/>
              </a:ln>
              <a:effectLst/>
            </c:spPr>
            <c:txPr>
              <a:bodyPr/>
              <a:lstStyle/>
              <a:p>
                <a:pPr>
                  <a:defRPr>
                    <a:latin typeface="Times New Roman" pitchFamily="18" charset="0"/>
                    <a:cs typeface="Times New Roman" pitchFamily="18" charset="0"/>
                  </a:defRPr>
                </a:pPr>
                <a:endParaRPr lang="fr-FR"/>
              </a:p>
            </c:txPr>
            <c:showVal val="1"/>
            <c:extLst xmlns:c16r2="http://schemas.microsoft.com/office/drawing/2015/06/chart">
              <c:ext xmlns:c15="http://schemas.microsoft.com/office/drawing/2012/chart" uri="{CE6537A1-D6FC-4f65-9D91-7224C49458BB}">
                <c15:showLeaderLines val="0"/>
              </c:ext>
            </c:extLst>
          </c:dLbls>
          <c:cat>
            <c:strRef>
              <c:f>Feuil7!$G$2:$G$6</c:f>
              <c:strCache>
                <c:ptCount val="5"/>
                <c:pt idx="0">
                  <c:v>T0</c:v>
                </c:pt>
                <c:pt idx="1">
                  <c:v>T1</c:v>
                </c:pt>
                <c:pt idx="2">
                  <c:v>T2</c:v>
                </c:pt>
                <c:pt idx="3">
                  <c:v>T3</c:v>
                </c:pt>
                <c:pt idx="4">
                  <c:v>T4</c:v>
                </c:pt>
              </c:strCache>
            </c:strRef>
          </c:cat>
          <c:val>
            <c:numRef>
              <c:f>Feuil7!$H$2:$H$6</c:f>
              <c:numCache>
                <c:formatCode>0.000</c:formatCode>
                <c:ptCount val="5"/>
                <c:pt idx="0">
                  <c:v>6.644999999999996</c:v>
                </c:pt>
                <c:pt idx="1">
                  <c:v>5.0337500000000004</c:v>
                </c:pt>
                <c:pt idx="2">
                  <c:v>4.1537499999999996</c:v>
                </c:pt>
                <c:pt idx="3">
                  <c:v>3.4649999999999999</c:v>
                </c:pt>
                <c:pt idx="4">
                  <c:v>3.7742499999999981</c:v>
                </c:pt>
              </c:numCache>
            </c:numRef>
          </c:val>
          <c:extLst xmlns:c16r2="http://schemas.microsoft.com/office/drawing/2015/06/chart">
            <c:ext xmlns:c16="http://schemas.microsoft.com/office/drawing/2014/chart" uri="{C3380CC4-5D6E-409C-BE32-E72D297353CC}">
              <c16:uniqueId val="{00000005-DE55-E440-935B-21839DD8C8C9}"/>
            </c:ext>
          </c:extLst>
        </c:ser>
        <c:axId val="47671936"/>
        <c:axId val="47928064"/>
      </c:barChart>
      <c:catAx>
        <c:axId val="47671936"/>
        <c:scaling>
          <c:orientation val="minMax"/>
        </c:scaling>
        <c:axPos val="b"/>
        <c:title>
          <c:tx>
            <c:rich>
              <a:bodyPr/>
              <a:lstStyle/>
              <a:p>
                <a:pPr>
                  <a:defRPr sz="1200">
                    <a:latin typeface="Times New Roman" pitchFamily="18" charset="0"/>
                    <a:cs typeface="Times New Roman" pitchFamily="18" charset="0"/>
                  </a:defRPr>
                </a:pPr>
                <a:r>
                  <a:rPr lang="fr-FR" sz="1200">
                    <a:latin typeface="Times New Roman" pitchFamily="18" charset="0"/>
                    <a:cs typeface="Times New Roman" pitchFamily="18" charset="0"/>
                  </a:rPr>
                  <a:t>Traitements</a:t>
                </a:r>
              </a:p>
            </c:rich>
          </c:tx>
          <c:layout/>
        </c:title>
        <c:numFmt formatCode="General" sourceLinked="0"/>
        <c:tickLblPos val="nextTo"/>
        <c:txPr>
          <a:bodyPr/>
          <a:lstStyle/>
          <a:p>
            <a:pPr>
              <a:defRPr sz="1000">
                <a:latin typeface="Times New Roman" pitchFamily="18" charset="0"/>
                <a:cs typeface="Times New Roman" pitchFamily="18" charset="0"/>
              </a:defRPr>
            </a:pPr>
            <a:endParaRPr lang="fr-FR"/>
          </a:p>
        </c:txPr>
        <c:crossAx val="47928064"/>
        <c:crosses val="autoZero"/>
        <c:auto val="1"/>
        <c:lblAlgn val="ctr"/>
        <c:lblOffset val="100"/>
      </c:catAx>
      <c:valAx>
        <c:axId val="47928064"/>
        <c:scaling>
          <c:orientation val="minMax"/>
          <c:max val="7"/>
          <c:min val="3"/>
        </c:scaling>
        <c:axPos val="l"/>
        <c:title>
          <c:tx>
            <c:rich>
              <a:bodyPr/>
              <a:lstStyle/>
              <a:p>
                <a:pPr>
                  <a:defRPr sz="1200">
                    <a:latin typeface="Times New Roman" pitchFamily="18" charset="0"/>
                    <a:cs typeface="Times New Roman" pitchFamily="18" charset="0"/>
                  </a:defRPr>
                </a:pPr>
                <a:r>
                  <a:rPr lang="fr-FR" sz="1200" b="1">
                    <a:latin typeface="Times New Roman" pitchFamily="18" charset="0"/>
                    <a:cs typeface="Times New Roman" pitchFamily="18" charset="0"/>
                  </a:rPr>
                  <a:t>Poids</a:t>
                </a:r>
                <a:r>
                  <a:rPr lang="fr-FR" sz="1200">
                    <a:latin typeface="Times New Roman" pitchFamily="18" charset="0"/>
                    <a:cs typeface="Times New Roman" pitchFamily="18" charset="0"/>
                  </a:rPr>
                  <a:t> des </a:t>
                </a:r>
                <a:r>
                  <a:rPr lang="fr-FR" sz="1200" b="1">
                    <a:latin typeface="Times New Roman" pitchFamily="18" charset="0"/>
                    <a:cs typeface="Times New Roman" pitchFamily="18" charset="0"/>
                  </a:rPr>
                  <a:t>fruits</a:t>
                </a:r>
                <a:r>
                  <a:rPr lang="fr-FR" sz="1200">
                    <a:latin typeface="Times New Roman" pitchFamily="18" charset="0"/>
                    <a:cs typeface="Times New Roman" pitchFamily="18" charset="0"/>
                  </a:rPr>
                  <a:t> Piqués</a:t>
                </a:r>
              </a:p>
            </c:rich>
          </c:tx>
          <c:layout/>
        </c:title>
        <c:numFmt formatCode="General" sourceLinked="0"/>
        <c:tickLblPos val="nextTo"/>
        <c:txPr>
          <a:bodyPr/>
          <a:lstStyle/>
          <a:p>
            <a:pPr>
              <a:defRPr sz="1000">
                <a:latin typeface="Times New Roman" pitchFamily="18" charset="0"/>
                <a:cs typeface="Times New Roman" pitchFamily="18" charset="0"/>
              </a:defRPr>
            </a:pPr>
            <a:endParaRPr lang="fr-FR"/>
          </a:p>
        </c:txPr>
        <c:crossAx val="47671936"/>
        <c:crosses val="autoZero"/>
        <c:crossBetween val="between"/>
      </c:valAx>
      <c:spPr>
        <a:noFill/>
        <a:ln w="25400">
          <a:noFill/>
        </a:ln>
      </c:spPr>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Feuil7!$J$1</c:f>
              <c:strCache>
                <c:ptCount val="1"/>
              </c:strCache>
            </c:strRef>
          </c:tx>
          <c:spPr>
            <a:ln w="12700">
              <a:solidFill>
                <a:srgbClr val="FF0000"/>
              </a:solidFill>
              <a:prstDash val="solid"/>
            </a:ln>
          </c:spPr>
          <c:dLbls>
            <c:dLbl>
              <c:idx val="0"/>
              <c:layout/>
              <c:tx>
                <c:rich>
                  <a:bodyPr/>
                  <a:lstStyle/>
                  <a:p>
                    <a:r>
                      <a:rPr lang="en-US">
                        <a:latin typeface="Times New Roman" pitchFamily="18" charset="0"/>
                        <a:cs typeface="Times New Roman" pitchFamily="18" charset="0"/>
                      </a:rPr>
                      <a:t>A</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B70-2049-ACF2-4B5B262359BA}"/>
                </c:ext>
              </c:extLst>
            </c:dLbl>
            <c:dLbl>
              <c:idx val="1"/>
              <c:layout/>
              <c:tx>
                <c:rich>
                  <a:bodyPr/>
                  <a:lstStyle/>
                  <a:p>
                    <a:r>
                      <a:rPr lang="en-US">
                        <a:latin typeface="Times New Roman" pitchFamily="18" charset="0"/>
                        <a:cs typeface="Times New Roman" pitchFamily="18" charset="0"/>
                      </a:rPr>
                      <a:t>A</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70-2049-ACF2-4B5B262359BA}"/>
                </c:ext>
              </c:extLst>
            </c:dLbl>
            <c:dLbl>
              <c:idx val="2"/>
              <c:layout/>
              <c:tx>
                <c:rich>
                  <a:bodyPr/>
                  <a:lstStyle/>
                  <a:p>
                    <a:r>
                      <a:rPr lang="en-US">
                        <a:latin typeface="Times New Roman" pitchFamily="18" charset="0"/>
                        <a:cs typeface="Times New Roman" pitchFamily="18" charset="0"/>
                      </a:rPr>
                      <a:t>A</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B70-2049-ACF2-4B5B262359BA}"/>
                </c:ext>
              </c:extLst>
            </c:dLbl>
            <c:dLbl>
              <c:idx val="3"/>
              <c:layout/>
              <c:tx>
                <c:rich>
                  <a:bodyPr/>
                  <a:lstStyle/>
                  <a:p>
                    <a:r>
                      <a:rPr lang="en-US">
                        <a:latin typeface="Times New Roman" pitchFamily="18" charset="0"/>
                        <a:cs typeface="Times New Roman" pitchFamily="18" charset="0"/>
                      </a:rPr>
                      <a:t>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70-2049-ACF2-4B5B262359BA}"/>
                </c:ext>
              </c:extLst>
            </c:dLbl>
            <c:dLbl>
              <c:idx val="4"/>
              <c:layout/>
              <c:tx>
                <c:rich>
                  <a:bodyPr/>
                  <a:lstStyle/>
                  <a:p>
                    <a:r>
                      <a:rPr lang="en-US">
                        <a:latin typeface="Times New Roman" pitchFamily="18" charset="0"/>
                        <a:cs typeface="Times New Roman" pitchFamily="18" charset="0"/>
                      </a:rPr>
                      <a:t>B</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B70-2049-ACF2-4B5B262359BA}"/>
                </c:ext>
              </c:extLst>
            </c:dLbl>
            <c:spPr>
              <a:noFill/>
              <a:ln>
                <a:noFill/>
              </a:ln>
              <a:effectLst/>
            </c:spPr>
            <c:txPr>
              <a:bodyPr/>
              <a:lstStyle/>
              <a:p>
                <a:pPr>
                  <a:defRPr>
                    <a:latin typeface="Times New Roman" pitchFamily="18" charset="0"/>
                    <a:cs typeface="Times New Roman" pitchFamily="18" charset="0"/>
                  </a:defRPr>
                </a:pPr>
                <a:endParaRPr lang="fr-FR"/>
              </a:p>
            </c:txPr>
            <c:showVal val="1"/>
            <c:extLst xmlns:c16r2="http://schemas.microsoft.com/office/drawing/2015/06/chart">
              <c:ext xmlns:c15="http://schemas.microsoft.com/office/drawing/2012/chart" uri="{CE6537A1-D6FC-4f65-9D91-7224C49458BB}">
                <c15:showLeaderLines val="0"/>
              </c:ext>
            </c:extLst>
          </c:dLbls>
          <c:cat>
            <c:strRef>
              <c:f>Feuil7!$I$2:$I$6</c:f>
              <c:strCache>
                <c:ptCount val="5"/>
                <c:pt idx="0">
                  <c:v>T0</c:v>
                </c:pt>
                <c:pt idx="1">
                  <c:v>T1</c:v>
                </c:pt>
                <c:pt idx="2">
                  <c:v>T2</c:v>
                </c:pt>
                <c:pt idx="3">
                  <c:v>T3</c:v>
                </c:pt>
                <c:pt idx="4">
                  <c:v>T4</c:v>
                </c:pt>
              </c:strCache>
            </c:strRef>
          </c:cat>
          <c:val>
            <c:numRef>
              <c:f>Feuil7!$J$2:$J$6</c:f>
              <c:numCache>
                <c:formatCode>0.000</c:formatCode>
                <c:ptCount val="5"/>
                <c:pt idx="0">
                  <c:v>67.75</c:v>
                </c:pt>
                <c:pt idx="1">
                  <c:v>56.75</c:v>
                </c:pt>
                <c:pt idx="2">
                  <c:v>55.75</c:v>
                </c:pt>
                <c:pt idx="3">
                  <c:v>26.25</c:v>
                </c:pt>
                <c:pt idx="4">
                  <c:v>36.5</c:v>
                </c:pt>
              </c:numCache>
            </c:numRef>
          </c:val>
          <c:extLst xmlns:c16r2="http://schemas.microsoft.com/office/drawing/2015/06/chart">
            <c:ext xmlns:c16="http://schemas.microsoft.com/office/drawing/2014/chart" uri="{C3380CC4-5D6E-409C-BE32-E72D297353CC}">
              <c16:uniqueId val="{00000005-FB70-2049-ACF2-4B5B262359BA}"/>
            </c:ext>
          </c:extLst>
        </c:ser>
        <c:axId val="48317952"/>
        <c:axId val="48319872"/>
      </c:barChart>
      <c:catAx>
        <c:axId val="48317952"/>
        <c:scaling>
          <c:orientation val="minMax"/>
        </c:scaling>
        <c:axPos val="b"/>
        <c:title>
          <c:tx>
            <c:rich>
              <a:bodyPr/>
              <a:lstStyle/>
              <a:p>
                <a:pPr>
                  <a:defRPr sz="1200">
                    <a:latin typeface="Times New Roman" pitchFamily="18" charset="0"/>
                    <a:cs typeface="Times New Roman" pitchFamily="18" charset="0"/>
                  </a:defRPr>
                </a:pPr>
                <a:r>
                  <a:rPr lang="fr-FR" sz="1200">
                    <a:latin typeface="Times New Roman" pitchFamily="18" charset="0"/>
                    <a:cs typeface="Times New Roman" pitchFamily="18" charset="0"/>
                  </a:rPr>
                  <a:t>Traitements</a:t>
                </a:r>
              </a:p>
            </c:rich>
          </c:tx>
          <c:layout/>
        </c:title>
        <c:numFmt formatCode="General" sourceLinked="0"/>
        <c:tickLblPos val="nextTo"/>
        <c:txPr>
          <a:bodyPr/>
          <a:lstStyle/>
          <a:p>
            <a:pPr>
              <a:defRPr sz="1000">
                <a:latin typeface="Times New Roman" pitchFamily="18" charset="0"/>
                <a:cs typeface="Times New Roman" pitchFamily="18" charset="0"/>
              </a:defRPr>
            </a:pPr>
            <a:endParaRPr lang="fr-FR"/>
          </a:p>
        </c:txPr>
        <c:crossAx val="48319872"/>
        <c:crosses val="autoZero"/>
        <c:auto val="1"/>
        <c:lblAlgn val="ctr"/>
        <c:lblOffset val="100"/>
      </c:catAx>
      <c:valAx>
        <c:axId val="48319872"/>
        <c:scaling>
          <c:orientation val="minMax"/>
          <c:max val="70"/>
          <c:min val="20"/>
        </c:scaling>
        <c:axPos val="l"/>
        <c:title>
          <c:tx>
            <c:rich>
              <a:bodyPr/>
              <a:lstStyle/>
              <a:p>
                <a:pPr>
                  <a:defRPr sz="1200">
                    <a:latin typeface="Times New Roman" pitchFamily="18" charset="0"/>
                    <a:cs typeface="Times New Roman" pitchFamily="18" charset="0"/>
                  </a:defRPr>
                </a:pPr>
                <a:r>
                  <a:rPr lang="fr-FR" sz="1200">
                    <a:latin typeface="Times New Roman" pitchFamily="18" charset="0"/>
                    <a:cs typeface="Times New Roman" pitchFamily="18" charset="0"/>
                  </a:rPr>
                  <a:t>Nombre de pupes</a:t>
                </a:r>
              </a:p>
            </c:rich>
          </c:tx>
          <c:layout/>
        </c:title>
        <c:numFmt formatCode="General" sourceLinked="0"/>
        <c:tickLblPos val="nextTo"/>
        <c:txPr>
          <a:bodyPr/>
          <a:lstStyle/>
          <a:p>
            <a:pPr>
              <a:defRPr sz="1000">
                <a:latin typeface="Times New Roman" pitchFamily="18" charset="0"/>
                <a:cs typeface="Times New Roman" pitchFamily="18" charset="0"/>
              </a:defRPr>
            </a:pPr>
            <a:endParaRPr lang="fr-FR"/>
          </a:p>
        </c:txPr>
        <c:crossAx val="48317952"/>
        <c:crosses val="autoZero"/>
        <c:crossBetween val="between"/>
      </c:valAx>
      <c:spPr>
        <a:noFill/>
        <a:ln w="25400">
          <a:noFill/>
        </a:ln>
      </c:spPr>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7BF7-C67F-8E4E-B086-0E2F8CEEB077}" type="datetimeFigureOut">
              <a:rPr lang="fr-FR" smtClean="0"/>
              <a:pPr/>
              <a:t>19/06/2020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6D30F-8D82-364D-97A5-94FA66DE87C3}" type="slidenum">
              <a:rPr lang="fr-FR" smtClean="0"/>
              <a:pPr/>
              <a:t>‹N°›</a:t>
            </a:fld>
            <a:endParaRPr lang="fr-FR"/>
          </a:p>
        </p:txBody>
      </p:sp>
    </p:spTree>
    <p:extLst>
      <p:ext uri="{BB962C8B-B14F-4D97-AF65-F5344CB8AC3E}">
        <p14:creationId xmlns="" xmlns:p14="http://schemas.microsoft.com/office/powerpoint/2010/main" val="158508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2626D30F-8D82-364D-97A5-94FA66DE87C3}" type="slidenum">
              <a:rPr lang="fr-FR" smtClean="0"/>
              <a:pPr/>
              <a:t>3</a:t>
            </a:fld>
            <a:endParaRPr lang="fr-FR"/>
          </a:p>
        </p:txBody>
      </p:sp>
    </p:spTree>
    <p:extLst>
      <p:ext uri="{BB962C8B-B14F-4D97-AF65-F5344CB8AC3E}">
        <p14:creationId xmlns="" xmlns:p14="http://schemas.microsoft.com/office/powerpoint/2010/main" val="297124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7520C62-12ED-1B46-9583-3068C9963D9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DA081E01-AA37-694A-8839-8694A6626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20CA8E4B-7D71-CB49-9082-783820603336}"/>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5" name="Espace réservé du pied de page 4">
            <a:extLst>
              <a:ext uri="{FF2B5EF4-FFF2-40B4-BE49-F238E27FC236}">
                <a16:creationId xmlns="" xmlns:a16="http://schemas.microsoft.com/office/drawing/2014/main" id="{F1B8F6BC-48BE-9849-8F64-F27C34F486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AC559D83-A2C5-C242-B8FA-1FB7E19C3987}"/>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413489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BF84B21-7C4B-804B-ACA1-5B167DD45F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E25721E4-81E6-684C-8875-3082556AF9E2}"/>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6200C3AA-74F8-2E44-BA7F-7C2E6AF9E034}"/>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5" name="Espace réservé du pied de page 4">
            <a:extLst>
              <a:ext uri="{FF2B5EF4-FFF2-40B4-BE49-F238E27FC236}">
                <a16:creationId xmlns="" xmlns:a16="http://schemas.microsoft.com/office/drawing/2014/main" id="{1E024479-9A3B-5441-9B83-5718EB1798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C49635F-2BA7-7249-A394-7AAECFA4ACFC}"/>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183187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555C0F2F-99C1-AA4F-9311-325CA7F657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4CD0F415-E68B-D64D-B8CA-DAA91C1AFD23}"/>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DCF32E54-B66F-CE40-A7E4-44FD1A99DEFA}"/>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5" name="Espace réservé du pied de page 4">
            <a:extLst>
              <a:ext uri="{FF2B5EF4-FFF2-40B4-BE49-F238E27FC236}">
                <a16:creationId xmlns="" xmlns:a16="http://schemas.microsoft.com/office/drawing/2014/main" id="{299B3CDB-D550-1043-852A-362069BFC7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C851307-75BC-1341-AD78-3A9CFFF30B02}"/>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27717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35A483B-3BA7-644E-9213-0FC853EB00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DF64F6B5-01FF-214D-AE3E-3FF6008E893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E98C361A-D6E0-1F4D-A20D-E52362009349}"/>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5" name="Espace réservé du pied de page 4">
            <a:extLst>
              <a:ext uri="{FF2B5EF4-FFF2-40B4-BE49-F238E27FC236}">
                <a16:creationId xmlns="" xmlns:a16="http://schemas.microsoft.com/office/drawing/2014/main" id="{6EA03C53-34C4-B14B-86F9-D14EEB8CCF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6A19649-4F78-EC40-8DF4-ACF2A4CF7B3C}"/>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340393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C2613EC-4468-5845-8182-07CE82E8BDE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50364031-43D4-9D4A-ABFA-64B8B0D5C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23476C70-FA28-554E-881D-D80881E971D3}"/>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5" name="Espace réservé du pied de page 4">
            <a:extLst>
              <a:ext uri="{FF2B5EF4-FFF2-40B4-BE49-F238E27FC236}">
                <a16:creationId xmlns="" xmlns:a16="http://schemas.microsoft.com/office/drawing/2014/main" id="{1B9C6A71-9F3A-9846-BF2F-52E298E5FF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44CF6DC-CEAC-D548-9B5C-466FAE21E44C}"/>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333049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26EB41-7903-F74D-8D67-AD124C8EEE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75FB1772-384E-C544-9CB8-0B15E84E8BB0}"/>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63815408-0B26-DB4B-A22D-D5344A591DB4}"/>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95C3DAB8-6CCA-704E-8883-1E7CF6B0777B}"/>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6" name="Espace réservé du pied de page 5">
            <a:extLst>
              <a:ext uri="{FF2B5EF4-FFF2-40B4-BE49-F238E27FC236}">
                <a16:creationId xmlns="" xmlns:a16="http://schemas.microsoft.com/office/drawing/2014/main" id="{1188F892-91F2-0746-81EC-109D9626BC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AD352EB3-BD61-1D44-B162-64C8F2DADD89}"/>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190962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C48C763-FF5B-C64D-82B7-0EE03701512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AD350F43-CCCC-3243-A868-4206CF23B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5A2507D4-03E6-FA42-A567-E78AF70988E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 xmlns:a16="http://schemas.microsoft.com/office/drawing/2014/main" id="{FCB9377C-EBB2-5D42-8C2A-7BCA1447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 xmlns:a16="http://schemas.microsoft.com/office/drawing/2014/main" id="{533F1420-AE6D-F542-A2C6-F9603567BB87}"/>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 xmlns:a16="http://schemas.microsoft.com/office/drawing/2014/main" id="{522490D6-F5AA-FA41-B38A-B2C91E410E27}"/>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8" name="Espace réservé du pied de page 7">
            <a:extLst>
              <a:ext uri="{FF2B5EF4-FFF2-40B4-BE49-F238E27FC236}">
                <a16:creationId xmlns="" xmlns:a16="http://schemas.microsoft.com/office/drawing/2014/main" id="{C29F11D2-B9DC-6A44-B970-A31ECE9F909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D0EC22C4-56F1-AA44-A9E7-D7FD6401D04A}"/>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118419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6A15B0-094B-074E-B7F7-3285A8AF927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892125A5-3A87-F447-95CD-7A732BACCC0B}"/>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4" name="Espace réservé du pied de page 3">
            <a:extLst>
              <a:ext uri="{FF2B5EF4-FFF2-40B4-BE49-F238E27FC236}">
                <a16:creationId xmlns="" xmlns:a16="http://schemas.microsoft.com/office/drawing/2014/main" id="{2147E6E5-255B-E941-AD2C-6B3E9200DA1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51144C1E-DC47-C04C-9571-1D40CEB8187E}"/>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216075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9E096012-C126-DC4A-9AB2-CD80F2991B77}"/>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3" name="Espace réservé du pied de page 2">
            <a:extLst>
              <a:ext uri="{FF2B5EF4-FFF2-40B4-BE49-F238E27FC236}">
                <a16:creationId xmlns="" xmlns:a16="http://schemas.microsoft.com/office/drawing/2014/main" id="{6530E4CC-EB08-4448-B2A0-8C810473868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5F8653A4-75E0-A34A-A379-3C7C845EA4AD}"/>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201743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AF9BA5C-A2C2-DD45-8DF9-AA52580436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6B75039F-301F-9D45-9A92-5B1A6EA51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 xmlns:a16="http://schemas.microsoft.com/office/drawing/2014/main" id="{48AFE32C-70AF-B544-BF80-18B86D388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54ACB1ED-A47F-A24D-8111-612C276BE870}"/>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6" name="Espace réservé du pied de page 5">
            <a:extLst>
              <a:ext uri="{FF2B5EF4-FFF2-40B4-BE49-F238E27FC236}">
                <a16:creationId xmlns="" xmlns:a16="http://schemas.microsoft.com/office/drawing/2014/main" id="{B2CBD583-0BCD-5F48-83BD-488430038A6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2E5A0DC4-5D73-D74E-955B-6536FD73639D}"/>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424301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9749DE9-CBA3-0047-9067-61BAF32803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53C5E88D-23A8-5545-9026-2907F7B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C25606C0-7B36-BE42-B4AB-17F2E85CE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2EA82B8E-1BD4-D44D-AC66-584A0917FEAA}"/>
              </a:ext>
            </a:extLst>
          </p:cNvPr>
          <p:cNvSpPr>
            <a:spLocks noGrp="1"/>
          </p:cNvSpPr>
          <p:nvPr>
            <p:ph type="dt" sz="half" idx="10"/>
          </p:nvPr>
        </p:nvSpPr>
        <p:spPr/>
        <p:txBody>
          <a:bodyPr/>
          <a:lstStyle/>
          <a:p>
            <a:fld id="{7FB4CFDB-2437-5247-A7F0-940E580AF9BA}" type="datetimeFigureOut">
              <a:rPr lang="fr-FR" smtClean="0"/>
              <a:pPr/>
              <a:t>19/06/2020</a:t>
            </a:fld>
            <a:endParaRPr lang="fr-FR"/>
          </a:p>
        </p:txBody>
      </p:sp>
      <p:sp>
        <p:nvSpPr>
          <p:cNvPr id="6" name="Espace réservé du pied de page 5">
            <a:extLst>
              <a:ext uri="{FF2B5EF4-FFF2-40B4-BE49-F238E27FC236}">
                <a16:creationId xmlns="" xmlns:a16="http://schemas.microsoft.com/office/drawing/2014/main" id="{A4BAF3DC-69A2-AE4A-A0CA-7E7A076EA8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E8C46E5A-DC86-1549-A606-60E54F257351}"/>
              </a:ext>
            </a:extLst>
          </p:cNvPr>
          <p:cNvSpPr>
            <a:spLocks noGrp="1"/>
          </p:cNvSpPr>
          <p:nvPr>
            <p:ph type="sldNum" sz="quarter" idx="12"/>
          </p:nvPr>
        </p:nvSpPr>
        <p:spPr/>
        <p:txBody>
          <a:body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17326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520740DF-A058-9843-814D-49094B66D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E15EFF17-D463-7A46-84F6-4CEE6790C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B898ED58-A65A-5640-AB99-B371D1A2C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4CFDB-2437-5247-A7F0-940E580AF9BA}" type="datetimeFigureOut">
              <a:rPr lang="fr-FR" smtClean="0"/>
              <a:pPr/>
              <a:t>19/06/2020</a:t>
            </a:fld>
            <a:endParaRPr lang="fr-FR"/>
          </a:p>
        </p:txBody>
      </p:sp>
      <p:sp>
        <p:nvSpPr>
          <p:cNvPr id="5" name="Espace réservé du pied de page 4">
            <a:extLst>
              <a:ext uri="{FF2B5EF4-FFF2-40B4-BE49-F238E27FC236}">
                <a16:creationId xmlns="" xmlns:a16="http://schemas.microsoft.com/office/drawing/2014/main" id="{9C2B6305-FC4C-8F4F-B081-5346CDF34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0F17D024-1CFF-724F-8DE2-977E96D33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D8CF8-30A0-FD46-9F10-690C7493D857}" type="slidenum">
              <a:rPr lang="fr-FR" smtClean="0"/>
              <a:pPr/>
              <a:t>‹N°›</a:t>
            </a:fld>
            <a:endParaRPr lang="fr-FR"/>
          </a:p>
        </p:txBody>
      </p:sp>
    </p:spTree>
    <p:extLst>
      <p:ext uri="{BB962C8B-B14F-4D97-AF65-F5344CB8AC3E}">
        <p14:creationId xmlns="" xmlns:p14="http://schemas.microsoft.com/office/powerpoint/2010/main" val="308553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130AFFC6-39BE-3D46-B065-3135F7F90DE2}"/>
              </a:ext>
            </a:extLst>
          </p:cNvPr>
          <p:cNvSpPr>
            <a:spLocks noChangeArrowheads="1"/>
          </p:cNvSpPr>
          <p:nvPr/>
        </p:nvSpPr>
        <p:spPr bwMode="auto">
          <a:xfrm>
            <a:off x="1254571" y="135106"/>
            <a:ext cx="3749477" cy="1015663"/>
          </a:xfrm>
          <a:prstGeom prst="rect">
            <a:avLst/>
          </a:prstGeom>
          <a:solidFill>
            <a:schemeClr val="accent5">
              <a:lumMod val="20000"/>
              <a:lumOff val="80000"/>
            </a:schemeClr>
          </a:solidFill>
          <a:ln>
            <a:noFill/>
          </a:ln>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r-FR" altLang="fr-FR" sz="1200" b="1" dirty="0">
                <a:solidFill>
                  <a:srgbClr val="FF0000"/>
                </a:solidFill>
                <a:latin typeface="Times New Roman" panose="02020603050405020304" pitchFamily="18" charset="0"/>
                <a:ea typeface="MS ??" charset="-128"/>
                <a:cs typeface="Times New Roman" panose="02020603050405020304" pitchFamily="18" charset="0"/>
              </a:rPr>
              <a:t/>
            </a:r>
            <a:br>
              <a:rPr lang="fr-FR" altLang="fr-FR" sz="1200" b="1" dirty="0">
                <a:solidFill>
                  <a:srgbClr val="FF0000"/>
                </a:solidFill>
                <a:latin typeface="Times New Roman" panose="02020603050405020304" pitchFamily="18" charset="0"/>
                <a:ea typeface="MS ??" charset="-128"/>
                <a:cs typeface="Times New Roman" panose="02020603050405020304" pitchFamily="18" charset="0"/>
              </a:rPr>
            </a:br>
            <a:r>
              <a:rPr lang="fr-FR" altLang="fr-FR" sz="1200" b="1" dirty="0">
                <a:solidFill>
                  <a:srgbClr val="006600"/>
                </a:solidFill>
                <a:latin typeface="Times New Roman" panose="02020603050405020304" pitchFamily="18" charset="0"/>
                <a:cs typeface="Times New Roman" panose="02020603050405020304" pitchFamily="18" charset="0"/>
              </a:rPr>
              <a:t>I</a:t>
            </a:r>
            <a:r>
              <a:rPr lang="fr-FR" altLang="fr-FR" sz="1200" b="1" dirty="0">
                <a:latin typeface="Times New Roman" panose="02020603050405020304" pitchFamily="18" charset="0"/>
                <a:cs typeface="Times New Roman" panose="02020603050405020304" pitchFamily="18" charset="0"/>
              </a:rPr>
              <a:t>NSTITUT </a:t>
            </a:r>
            <a:r>
              <a:rPr lang="fr-FR" altLang="fr-FR" sz="1200" b="1" dirty="0">
                <a:solidFill>
                  <a:srgbClr val="006600"/>
                </a:solidFill>
                <a:latin typeface="Times New Roman" panose="02020603050405020304" pitchFamily="18" charset="0"/>
                <a:cs typeface="Times New Roman" panose="02020603050405020304" pitchFamily="18" charset="0"/>
              </a:rPr>
              <a:t>S</a:t>
            </a:r>
            <a:r>
              <a:rPr lang="fr-FR" altLang="fr-FR" sz="1200" b="1" dirty="0">
                <a:latin typeface="Times New Roman" panose="02020603050405020304" pitchFamily="18" charset="0"/>
                <a:cs typeface="Times New Roman" panose="02020603050405020304" pitchFamily="18" charset="0"/>
              </a:rPr>
              <a:t>ENEGALAIS DE </a:t>
            </a:r>
            <a:r>
              <a:rPr lang="fr-FR" altLang="fr-FR" sz="1200" b="1" dirty="0">
                <a:solidFill>
                  <a:srgbClr val="006600"/>
                </a:solidFill>
                <a:latin typeface="Times New Roman" panose="02020603050405020304" pitchFamily="18" charset="0"/>
                <a:ea typeface="MS ??" charset="-128"/>
                <a:cs typeface="Times New Roman" panose="02020603050405020304" pitchFamily="18" charset="0"/>
              </a:rPr>
              <a:t>R</a:t>
            </a:r>
            <a:r>
              <a:rPr lang="fr-FR" altLang="fr-FR" sz="1200" b="1" dirty="0">
                <a:latin typeface="Times New Roman" panose="02020603050405020304" pitchFamily="18" charset="0"/>
                <a:cs typeface="Times New Roman" panose="02020603050405020304" pitchFamily="18" charset="0"/>
              </a:rPr>
              <a:t>ECHERCHES </a:t>
            </a:r>
            <a:r>
              <a:rPr lang="fr-FR" altLang="fr-FR" sz="1200" b="1" dirty="0">
                <a:solidFill>
                  <a:srgbClr val="006600"/>
                </a:solidFill>
                <a:latin typeface="Times New Roman" panose="02020603050405020304" pitchFamily="18" charset="0"/>
                <a:cs typeface="Times New Roman" panose="02020603050405020304" pitchFamily="18" charset="0"/>
              </a:rPr>
              <a:t>A</a:t>
            </a:r>
            <a:r>
              <a:rPr lang="fr-FR" altLang="fr-FR" sz="1200" b="1" dirty="0">
                <a:latin typeface="Times New Roman" panose="02020603050405020304" pitchFamily="18" charset="0"/>
                <a:cs typeface="Times New Roman" panose="02020603050405020304" pitchFamily="18" charset="0"/>
              </a:rPr>
              <a:t>GRICOLES</a:t>
            </a:r>
            <a:endParaRPr lang="fr-FR" altLang="fr-FR" sz="1200" dirty="0">
              <a:latin typeface="Times New Roman" panose="02020603050405020304" pitchFamily="18" charset="0"/>
              <a:cs typeface="Times New Roman" panose="02020603050405020304" pitchFamily="18" charset="0"/>
            </a:endParaRPr>
          </a:p>
          <a:p>
            <a:r>
              <a:rPr lang="fr-FR" altLang="fr-FR" sz="1200" b="1" dirty="0">
                <a:solidFill>
                  <a:srgbClr val="006600"/>
                </a:solidFill>
                <a:latin typeface="Times New Roman" panose="02020603050405020304" pitchFamily="18" charset="0"/>
                <a:cs typeface="Times New Roman" panose="02020603050405020304" pitchFamily="18" charset="0"/>
              </a:rPr>
              <a:t>C</a:t>
            </a:r>
            <a:r>
              <a:rPr lang="fr-FR" altLang="fr-FR" sz="1200" b="1" dirty="0">
                <a:latin typeface="Times New Roman" panose="02020603050405020304" pitchFamily="18" charset="0"/>
                <a:cs typeface="Times New Roman" panose="02020603050405020304" pitchFamily="18" charset="0"/>
              </a:rPr>
              <a:t>entre pour le </a:t>
            </a:r>
            <a:r>
              <a:rPr lang="fr-FR" altLang="fr-FR" sz="1200" b="1" dirty="0">
                <a:solidFill>
                  <a:srgbClr val="006600"/>
                </a:solidFill>
                <a:latin typeface="Times New Roman" panose="02020603050405020304" pitchFamily="18" charset="0"/>
                <a:cs typeface="Times New Roman" panose="02020603050405020304" pitchFamily="18" charset="0"/>
              </a:rPr>
              <a:t>D</a:t>
            </a:r>
            <a:r>
              <a:rPr lang="fr-FR" altLang="fr-FR" sz="1200" b="1" dirty="0">
                <a:latin typeface="Times New Roman" panose="02020603050405020304" pitchFamily="18" charset="0"/>
                <a:cs typeface="Times New Roman" panose="02020603050405020304" pitchFamily="18" charset="0"/>
              </a:rPr>
              <a:t>éveloppement de l’</a:t>
            </a:r>
            <a:r>
              <a:rPr lang="fr-FR" altLang="fr-FR" sz="1200" b="1" dirty="0">
                <a:solidFill>
                  <a:srgbClr val="006600"/>
                </a:solidFill>
                <a:latin typeface="Times New Roman" panose="02020603050405020304" pitchFamily="18" charset="0"/>
                <a:cs typeface="Times New Roman" panose="02020603050405020304" pitchFamily="18" charset="0"/>
              </a:rPr>
              <a:t>H</a:t>
            </a:r>
            <a:r>
              <a:rPr lang="fr-FR" altLang="fr-FR" sz="1200" b="1" dirty="0">
                <a:latin typeface="Times New Roman" panose="02020603050405020304" pitchFamily="18" charset="0"/>
                <a:cs typeface="Times New Roman" panose="02020603050405020304" pitchFamily="18" charset="0"/>
              </a:rPr>
              <a:t>orticulture</a:t>
            </a:r>
            <a:endParaRPr lang="fr-FR" altLang="fr-FR" sz="1200" b="1" dirty="0">
              <a:latin typeface="Times New Roman" panose="02020603050405020304" pitchFamily="18" charset="0"/>
              <a:ea typeface="MS ??" charset="-128"/>
              <a:cs typeface="Times New Roman" panose="02020603050405020304" pitchFamily="18" charset="0"/>
            </a:endParaRPr>
          </a:p>
          <a:p>
            <a:r>
              <a:rPr lang="fr-FR" altLang="fr-FR" sz="1200" b="1" dirty="0">
                <a:latin typeface="Times New Roman" panose="02020603050405020304" pitchFamily="18" charset="0"/>
                <a:ea typeface="MS ??" charset="-128"/>
                <a:cs typeface="Times New Roman" panose="02020603050405020304" pitchFamily="18" charset="0"/>
              </a:rPr>
              <a:t>(</a:t>
            </a:r>
            <a:r>
              <a:rPr lang="fr-FR" altLang="fr-FR" sz="1200" b="1" dirty="0">
                <a:solidFill>
                  <a:srgbClr val="006600"/>
                </a:solidFill>
                <a:latin typeface="Times New Roman" panose="02020603050405020304" pitchFamily="18" charset="0"/>
                <a:ea typeface="MS ??" charset="-128"/>
                <a:cs typeface="Times New Roman" panose="02020603050405020304" pitchFamily="18" charset="0"/>
              </a:rPr>
              <a:t>ISRA/CDH</a:t>
            </a:r>
            <a:r>
              <a:rPr lang="fr-FR" altLang="fr-FR" sz="1200" b="1" dirty="0">
                <a:latin typeface="Times New Roman" panose="02020603050405020304" pitchFamily="18" charset="0"/>
                <a:ea typeface="MS ??" charset="-128"/>
                <a:cs typeface="Times New Roman" panose="02020603050405020304" pitchFamily="18" charset="0"/>
              </a:rPr>
              <a:t>)</a:t>
            </a:r>
            <a:r>
              <a:rPr lang="fr-FR" altLang="fr-FR" sz="1200" dirty="0">
                <a:latin typeface="Times New Roman" panose="02020603050405020304" pitchFamily="18" charset="0"/>
                <a:cs typeface="Times New Roman" panose="02020603050405020304" pitchFamily="18" charset="0"/>
              </a:rPr>
              <a:t> </a:t>
            </a:r>
          </a:p>
        </p:txBody>
      </p:sp>
      <p:pic>
        <p:nvPicPr>
          <p:cNvPr id="5" name="Image 1">
            <a:extLst>
              <a:ext uri="{FF2B5EF4-FFF2-40B4-BE49-F238E27FC236}">
                <a16:creationId xmlns="" xmlns:a16="http://schemas.microsoft.com/office/drawing/2014/main" id="{096CC47C-7289-234C-8F8B-4A4135F83E9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663" y="242064"/>
            <a:ext cx="1033908" cy="834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 xmlns:a16="http://schemas.microsoft.com/office/drawing/2014/main" id="{5CBA2BE8-23E3-9D47-8E75-0307C4D9672B}"/>
              </a:ext>
            </a:extLst>
          </p:cNvPr>
          <p:cNvSpPr txBox="1"/>
          <p:nvPr/>
        </p:nvSpPr>
        <p:spPr>
          <a:xfrm>
            <a:off x="2346149" y="1444109"/>
            <a:ext cx="9133782" cy="307777"/>
          </a:xfrm>
          <a:prstGeom prst="rect">
            <a:avLst/>
          </a:prstGeom>
          <a:noFill/>
        </p:spPr>
        <p:txBody>
          <a:bodyPr wrap="none" rtlCol="0">
            <a:spAutoFit/>
          </a:bodyPr>
          <a:lstStyle/>
          <a:p>
            <a:r>
              <a:rPr lang="fr-FR" sz="1400" b="1" dirty="0">
                <a:latin typeface="Times New Roman" panose="02020603050405020304" pitchFamily="18" charset="0"/>
                <a:cs typeface="Times New Roman" panose="02020603050405020304" pitchFamily="18" charset="0"/>
              </a:rPr>
              <a:t>Usage d’un produit Bio (ANAMED) pour la lutte contre les mouches des fruits</a:t>
            </a:r>
            <a:r>
              <a:rPr lang="fr-FR" sz="1400" i="1"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Bactrocera</a:t>
            </a:r>
            <a:r>
              <a:rPr lang="fr-FR" sz="1400" i="1"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dorsalis</a:t>
            </a:r>
            <a:r>
              <a:rPr lang="fr-FR" sz="1400" i="1" dirty="0">
                <a:latin typeface="Times New Roman" panose="02020603050405020304" pitchFamily="18" charset="0"/>
                <a:cs typeface="Times New Roman" panose="02020603050405020304" pitchFamily="18" charset="0"/>
              </a:rPr>
              <a:t> </a:t>
            </a:r>
            <a:r>
              <a:rPr lang="fr-FR" sz="1400" b="1" dirty="0">
                <a:latin typeface="Times New Roman" panose="02020603050405020304" pitchFamily="18" charset="0"/>
                <a:cs typeface="Times New Roman" panose="02020603050405020304" pitchFamily="18" charset="0"/>
              </a:rPr>
              <a:t>et</a:t>
            </a:r>
            <a:r>
              <a:rPr lang="fr-FR" sz="1400"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Ceratitis</a:t>
            </a:r>
            <a:r>
              <a:rPr lang="fr-FR" sz="1400" i="1"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capitata</a:t>
            </a:r>
            <a:endParaRPr lang="fr-FR" sz="1400" b="1"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 xmlns:a16="http://schemas.microsoft.com/office/drawing/2014/main" id="{A874C8A8-D8A0-E64C-8769-B0324D8CABC9}"/>
              </a:ext>
            </a:extLst>
          </p:cNvPr>
          <p:cNvSpPr txBox="1"/>
          <p:nvPr/>
        </p:nvSpPr>
        <p:spPr>
          <a:xfrm>
            <a:off x="3229535" y="2045226"/>
            <a:ext cx="3092385" cy="276999"/>
          </a:xfrm>
          <a:prstGeom prst="rect">
            <a:avLst/>
          </a:prstGeom>
          <a:noFill/>
        </p:spPr>
        <p:txBody>
          <a:bodyPr wrap="none" rtlCol="0">
            <a:spAutoFit/>
          </a:bodyPr>
          <a:lstStyle/>
          <a:p>
            <a:r>
              <a:rPr lang="fr-FR" sz="1200" i="1" dirty="0">
                <a:latin typeface="Times New Roman" panose="02020603050405020304" pitchFamily="18" charset="0"/>
                <a:cs typeface="Times New Roman" panose="02020603050405020304" pitchFamily="18" charset="0"/>
              </a:rPr>
              <a:t>MBOW Ma </a:t>
            </a:r>
            <a:r>
              <a:rPr lang="fr-FR" sz="1200" i="1" dirty="0" err="1">
                <a:latin typeface="Times New Roman" panose="02020603050405020304" pitchFamily="18" charset="0"/>
                <a:cs typeface="Times New Roman" panose="02020603050405020304" pitchFamily="18" charset="0"/>
              </a:rPr>
              <a:t>Anta</a:t>
            </a:r>
            <a:r>
              <a:rPr lang="fr-FR" sz="1200" i="1" dirty="0">
                <a:latin typeface="Times New Roman" panose="02020603050405020304" pitchFamily="18" charset="0"/>
                <a:cs typeface="Times New Roman" panose="02020603050405020304" pitchFamily="18" charset="0"/>
              </a:rPr>
              <a:t>, NDIAYE Ahmadou. Bamba.</a:t>
            </a:r>
          </a:p>
        </p:txBody>
      </p:sp>
      <p:sp>
        <p:nvSpPr>
          <p:cNvPr id="8" name="ZoneTexte 7">
            <a:extLst>
              <a:ext uri="{FF2B5EF4-FFF2-40B4-BE49-F238E27FC236}">
                <a16:creationId xmlns="" xmlns:a16="http://schemas.microsoft.com/office/drawing/2014/main" id="{9A54A174-0E08-F946-9B5B-BB9A5E016AB5}"/>
              </a:ext>
            </a:extLst>
          </p:cNvPr>
          <p:cNvSpPr txBox="1"/>
          <p:nvPr/>
        </p:nvSpPr>
        <p:spPr>
          <a:xfrm>
            <a:off x="506009" y="2209561"/>
            <a:ext cx="1018677" cy="276999"/>
          </a:xfrm>
          <a:prstGeom prst="rect">
            <a:avLst/>
          </a:prstGeom>
          <a:noFill/>
        </p:spPr>
        <p:txBody>
          <a:bodyPr wrap="none" rtlCol="0">
            <a:spAutoFit/>
          </a:bodyPr>
          <a:lstStyle/>
          <a:p>
            <a:r>
              <a:rPr lang="fr-FR" sz="1200" b="1" dirty="0">
                <a:latin typeface="Times New Roman" panose="02020603050405020304" pitchFamily="18" charset="0"/>
                <a:cs typeface="Times New Roman" panose="02020603050405020304" pitchFamily="18" charset="0"/>
              </a:rPr>
              <a:t>Introduction</a:t>
            </a:r>
          </a:p>
        </p:txBody>
      </p:sp>
      <p:sp>
        <p:nvSpPr>
          <p:cNvPr id="9" name="ZoneTexte 8">
            <a:extLst>
              <a:ext uri="{FF2B5EF4-FFF2-40B4-BE49-F238E27FC236}">
                <a16:creationId xmlns="" xmlns:a16="http://schemas.microsoft.com/office/drawing/2014/main" id="{156B4D84-F710-6F42-89EF-CA54FFCEC6FE}"/>
              </a:ext>
            </a:extLst>
          </p:cNvPr>
          <p:cNvSpPr txBox="1"/>
          <p:nvPr/>
        </p:nvSpPr>
        <p:spPr>
          <a:xfrm>
            <a:off x="385762" y="2371238"/>
            <a:ext cx="11387136" cy="1721177"/>
          </a:xfrm>
          <a:prstGeom prst="rect">
            <a:avLst/>
          </a:prstGeom>
          <a:noFill/>
        </p:spPr>
        <p:txBody>
          <a:bodyPr wrap="square" rtlCol="0">
            <a:spAutoFit/>
          </a:bodyPr>
          <a:lstStyle/>
          <a:p>
            <a:pPr algn="just">
              <a:lnSpc>
                <a:spcPct val="150000"/>
              </a:lnSpc>
            </a:pPr>
            <a:r>
              <a:rPr lang="fr-FR" sz="1200" dirty="0">
                <a:latin typeface="Times New Roman" panose="02020603050405020304" pitchFamily="18" charset="0"/>
                <a:cs typeface="Times New Roman" panose="02020603050405020304" pitchFamily="18" charset="0"/>
              </a:rPr>
              <a:t>la production horticole subit d’importantes pertes économiques dues entres autres par l’action d’insectes ravageurs tels que les mouches des fruits (</a:t>
            </a:r>
            <a:r>
              <a:rPr lang="fr-FR" sz="1200" i="1" dirty="0" err="1">
                <a:latin typeface="Times New Roman" panose="02020603050405020304" pitchFamily="18" charset="0"/>
                <a:cs typeface="Times New Roman" panose="02020603050405020304" pitchFamily="18" charset="0"/>
              </a:rPr>
              <a:t>Diptera</a:t>
            </a:r>
            <a:r>
              <a:rPr lang="fr-FR" sz="1200" dirty="0">
                <a:latin typeface="Times New Roman" panose="02020603050405020304" pitchFamily="18" charset="0"/>
                <a:cs typeface="Times New Roman" panose="02020603050405020304" pitchFamily="18" charset="0"/>
              </a:rPr>
              <a:t> : </a:t>
            </a:r>
            <a:r>
              <a:rPr lang="fr-FR" sz="1200" i="1" dirty="0" err="1">
                <a:latin typeface="Times New Roman" panose="02020603050405020304" pitchFamily="18" charset="0"/>
                <a:cs typeface="Times New Roman" panose="02020603050405020304" pitchFamily="18" charset="0"/>
              </a:rPr>
              <a:t>Tephritidae</a:t>
            </a:r>
            <a:r>
              <a:rPr lang="fr-FR" sz="1200" dirty="0">
                <a:latin typeface="Times New Roman" panose="02020603050405020304" pitchFamily="18" charset="0"/>
                <a:cs typeface="Times New Roman" panose="02020603050405020304" pitchFamily="18" charset="0"/>
              </a:rPr>
              <a:t>) entre autres </a:t>
            </a:r>
            <a:r>
              <a:rPr lang="fr-FR" sz="1200" i="1" dirty="0" err="1">
                <a:latin typeface="Times New Roman" panose="02020603050405020304" pitchFamily="18" charset="0"/>
                <a:cs typeface="Times New Roman" panose="02020603050405020304" pitchFamily="18" charset="0"/>
              </a:rPr>
              <a:t>Bactrocera</a:t>
            </a:r>
            <a:r>
              <a:rPr lang="fr-FR" sz="1200" i="1" dirty="0">
                <a:latin typeface="Times New Roman" panose="02020603050405020304" pitchFamily="18" charset="0"/>
                <a:cs typeface="Times New Roman" panose="02020603050405020304" pitchFamily="18" charset="0"/>
              </a:rPr>
              <a:t> </a:t>
            </a:r>
            <a:r>
              <a:rPr lang="fr-FR" sz="1200" i="1" dirty="0" err="1">
                <a:latin typeface="Times New Roman" panose="02020603050405020304" pitchFamily="18" charset="0"/>
                <a:cs typeface="Times New Roman" panose="02020603050405020304" pitchFamily="18" charset="0"/>
              </a:rPr>
              <a:t>dorsalis</a:t>
            </a:r>
            <a:r>
              <a:rPr lang="fr-FR" sz="1200" i="1" dirty="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et </a:t>
            </a:r>
            <a:r>
              <a:rPr lang="fr-FR" sz="1200" i="1" dirty="0" err="1">
                <a:latin typeface="Times New Roman" panose="02020603050405020304" pitchFamily="18" charset="0"/>
                <a:cs typeface="Times New Roman" panose="02020603050405020304" pitchFamily="18" charset="0"/>
              </a:rPr>
              <a:t>Ceratitis</a:t>
            </a:r>
            <a:r>
              <a:rPr lang="fr-FR" sz="1200" i="1" dirty="0">
                <a:latin typeface="Times New Roman" panose="02020603050405020304" pitchFamily="18" charset="0"/>
                <a:cs typeface="Times New Roman" panose="02020603050405020304" pitchFamily="18" charset="0"/>
              </a:rPr>
              <a:t> </a:t>
            </a:r>
            <a:r>
              <a:rPr lang="fr-FR" sz="1200" i="1" dirty="0" err="1">
                <a:latin typeface="Times New Roman" panose="02020603050405020304" pitchFamily="18" charset="0"/>
                <a:cs typeface="Times New Roman" panose="02020603050405020304" pitchFamily="18" charset="0"/>
              </a:rPr>
              <a:t>capitata</a:t>
            </a:r>
            <a:r>
              <a:rPr lang="fr-FR" sz="1200" dirty="0">
                <a:latin typeface="Times New Roman" panose="02020603050405020304" pitchFamily="18" charset="0"/>
                <a:cs typeface="Times New Roman" panose="02020603050405020304" pitchFamily="18" charset="0"/>
              </a:rPr>
              <a:t>. La famille des solanacées (piment, poivron etc..) reste l’une des plantes hôtes privilégiées des mouches sur lesquelles elles induisent des pertes de rendements très importantes.</a:t>
            </a:r>
            <a:endParaRPr lang="fr-SN" sz="1200" dirty="0">
              <a:latin typeface="Times New Roman" panose="02020603050405020304" pitchFamily="18" charset="0"/>
              <a:cs typeface="Times New Roman" panose="02020603050405020304" pitchFamily="18" charset="0"/>
            </a:endParaRPr>
          </a:p>
          <a:p>
            <a:pPr algn="just">
              <a:lnSpc>
                <a:spcPct val="150000"/>
              </a:lnSpc>
            </a:pPr>
            <a:r>
              <a:rPr lang="fr-FR" sz="1200" dirty="0">
                <a:latin typeface="Times New Roman" panose="02020603050405020304" pitchFamily="18" charset="0"/>
                <a:cs typeface="Times New Roman" panose="02020603050405020304" pitchFamily="18" charset="0"/>
              </a:rPr>
              <a:t>L’élimination de ces ravageurs dont l’impact néfaste est considérable, repose actuellement sur une utilisation massive d’insecticides de synthèses (</a:t>
            </a:r>
            <a:r>
              <a:rPr lang="fr-FR" sz="1200" dirty="0" err="1">
                <a:latin typeface="Times New Roman" panose="02020603050405020304" pitchFamily="18" charset="0"/>
                <a:cs typeface="Times New Roman" panose="02020603050405020304" pitchFamily="18" charset="0"/>
              </a:rPr>
              <a:t>Ryckewaert</a:t>
            </a:r>
            <a:r>
              <a:rPr lang="fr-FR" sz="1200" dirty="0">
                <a:latin typeface="Times New Roman" panose="02020603050405020304" pitchFamily="18" charset="0"/>
                <a:cs typeface="Times New Roman" panose="02020603050405020304" pitchFamily="18" charset="0"/>
              </a:rPr>
              <a:t> </a:t>
            </a:r>
            <a:r>
              <a:rPr lang="fr-FR" sz="1200" i="1" dirty="0">
                <a:latin typeface="Times New Roman" panose="02020603050405020304" pitchFamily="18" charset="0"/>
                <a:cs typeface="Times New Roman" panose="02020603050405020304" pitchFamily="18" charset="0"/>
              </a:rPr>
              <a:t>et al</a:t>
            </a:r>
            <a:r>
              <a:rPr lang="fr-FR" sz="1200" dirty="0">
                <a:latin typeface="Times New Roman" panose="02020603050405020304" pitchFamily="18" charset="0"/>
                <a:cs typeface="Times New Roman" panose="02020603050405020304" pitchFamily="18" charset="0"/>
              </a:rPr>
              <a:t>. 2010)</a:t>
            </a:r>
            <a:r>
              <a:rPr lang="fr-SN" sz="1200" dirty="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La mise en place d’autres alternatives de luttes efficaces et soucieuses de l’environnement s’avère  nécessaires afin de mieux contrôler ces bio-agresseurs qui demeurent toujours un facteur bloquant pour les producteurs. C’est pourquoi l’usage de produits biologique de lutte contre les ravageurs est fortement souhaité.</a:t>
            </a:r>
            <a:r>
              <a:rPr lang="fr-SN" sz="1200" dirty="0">
                <a:effectLst/>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p:txBody>
      </p:sp>
      <p:pic>
        <p:nvPicPr>
          <p:cNvPr id="10" name="Image 9" descr="C:\Users\CHEIKH ANTA\Desktop\STAGE CDH\Images stage\20180428_125340.jpg">
            <a:extLst>
              <a:ext uri="{FF2B5EF4-FFF2-40B4-BE49-F238E27FC236}">
                <a16:creationId xmlns="" xmlns:a16="http://schemas.microsoft.com/office/drawing/2014/main" id="{F250C593-A5C7-1F44-B4C1-E90E9EE1DA5A}"/>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722559" y="3844389"/>
            <a:ext cx="2379660" cy="3053253"/>
          </a:xfrm>
          <a:prstGeom prst="rect">
            <a:avLst/>
          </a:prstGeom>
          <a:noFill/>
          <a:ln>
            <a:noFill/>
          </a:ln>
          <a:effectLst>
            <a:innerShdw blurRad="114300">
              <a:prstClr val="black"/>
            </a:innerShdw>
          </a:effectLst>
        </p:spPr>
      </p:pic>
      <p:pic>
        <p:nvPicPr>
          <p:cNvPr id="11" name="Image 10">
            <a:extLst>
              <a:ext uri="{FF2B5EF4-FFF2-40B4-BE49-F238E27FC236}">
                <a16:creationId xmlns="" xmlns:a16="http://schemas.microsoft.com/office/drawing/2014/main" id="{2944CE4B-4917-3F4E-A719-88B2A138B15F}"/>
              </a:ext>
            </a:extLst>
          </p:cNvPr>
          <p:cNvPicPr/>
          <p:nvPr/>
        </p:nvPicPr>
        <p:blipFill>
          <a:blip r:embed="rId4" cstate="print">
            <a:extLst>
              <a:ext uri="{28A0092B-C50C-407E-A947-70E740481C1C}">
                <a14:useLocalDpi xmlns="" xmlns:a14="http://schemas.microsoft.com/office/drawing/2010/main" val="0"/>
              </a:ext>
            </a:extLst>
          </a:blip>
          <a:stretch>
            <a:fillRect/>
          </a:stretch>
        </p:blipFill>
        <p:spPr>
          <a:xfrm>
            <a:off x="3940491" y="4181185"/>
            <a:ext cx="3203258" cy="2379661"/>
          </a:xfrm>
          <a:prstGeom prst="rect">
            <a:avLst/>
          </a:prstGeom>
          <a:effectLst>
            <a:innerShdw blurRad="114300">
              <a:prstClr val="black"/>
            </a:innerShdw>
          </a:effectLst>
        </p:spPr>
      </p:pic>
      <p:pic>
        <p:nvPicPr>
          <p:cNvPr id="12" name="Image 11">
            <a:extLst>
              <a:ext uri="{FF2B5EF4-FFF2-40B4-BE49-F238E27FC236}">
                <a16:creationId xmlns="" xmlns:a16="http://schemas.microsoft.com/office/drawing/2014/main" id="{7C3B4837-EA97-8A43-9140-347735CEFB2B}"/>
              </a:ext>
            </a:extLst>
          </p:cNvPr>
          <p:cNvPicPr/>
          <p:nvPr/>
        </p:nvPicPr>
        <p:blipFill>
          <a:blip r:embed="rId5" cstate="print">
            <a:extLst>
              <a:ext uri="{28A0092B-C50C-407E-A947-70E740481C1C}">
                <a14:useLocalDpi xmlns="" xmlns:a14="http://schemas.microsoft.com/office/drawing/2010/main" val="0"/>
              </a:ext>
            </a:extLst>
          </a:blip>
          <a:stretch>
            <a:fillRect/>
          </a:stretch>
        </p:blipFill>
        <p:spPr>
          <a:xfrm>
            <a:off x="7857495" y="4187016"/>
            <a:ext cx="3201658" cy="2379661"/>
          </a:xfrm>
          <a:prstGeom prst="rect">
            <a:avLst/>
          </a:prstGeom>
          <a:effectLst>
            <a:innerShdw blurRad="114300">
              <a:prstClr val="black"/>
            </a:innerShdw>
          </a:effectLst>
        </p:spPr>
      </p:pic>
      <p:sp>
        <p:nvSpPr>
          <p:cNvPr id="13" name="ZoneTexte 12"/>
          <p:cNvSpPr txBox="1"/>
          <p:nvPr/>
        </p:nvSpPr>
        <p:spPr>
          <a:xfrm>
            <a:off x="6553201" y="372533"/>
            <a:ext cx="5219698" cy="307777"/>
          </a:xfrm>
          <a:prstGeom prst="rect">
            <a:avLst/>
          </a:prstGeom>
          <a:noFill/>
          <a:ln>
            <a:solidFill>
              <a:srgbClr val="0070C0"/>
            </a:solidFill>
          </a:ln>
        </p:spPr>
        <p:txBody>
          <a:bodyPr wrap="square" rtlCol="0">
            <a:spAutoFit/>
          </a:bodyPr>
          <a:lstStyle/>
          <a:p>
            <a:r>
              <a:rPr lang="fr-FR" sz="1400" b="1" dirty="0" smtClean="0">
                <a:solidFill>
                  <a:srgbClr val="0070C0"/>
                </a:solidFill>
              </a:rPr>
              <a:t>Vol. 44, N°4 </a:t>
            </a:r>
            <a:r>
              <a:rPr lang="fr-FR" sz="1400" dirty="0" smtClean="0"/>
              <a:t> - </a:t>
            </a:r>
            <a:r>
              <a:rPr lang="fr-FR" sz="1400" dirty="0" smtClean="0">
                <a:solidFill>
                  <a:srgbClr val="00B050"/>
                </a:solidFill>
              </a:rPr>
              <a:t> </a:t>
            </a:r>
            <a:r>
              <a:rPr lang="fr-FR" sz="1400" b="1" dirty="0" smtClean="0">
                <a:solidFill>
                  <a:srgbClr val="00B050"/>
                </a:solidFill>
              </a:rPr>
              <a:t>Série FICHES TECHNIQUES ISRA </a:t>
            </a:r>
            <a:r>
              <a:rPr lang="fr-FR" sz="1400" dirty="0" smtClean="0">
                <a:solidFill>
                  <a:srgbClr val="0070C0"/>
                </a:solidFill>
              </a:rPr>
              <a:t>- ISSN 0850-9980 </a:t>
            </a:r>
            <a:endParaRPr lang="fr-FR" sz="1400" dirty="0">
              <a:solidFill>
                <a:srgbClr val="0070C0"/>
              </a:solidFill>
            </a:endParaRPr>
          </a:p>
        </p:txBody>
      </p:sp>
    </p:spTree>
    <p:extLst>
      <p:ext uri="{BB962C8B-B14F-4D97-AF65-F5344CB8AC3E}">
        <p14:creationId xmlns="" xmlns:p14="http://schemas.microsoft.com/office/powerpoint/2010/main" val="3299334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C9180B7-1CB1-C44A-9AF4-07D2EE44AC54}"/>
              </a:ext>
            </a:extLst>
          </p:cNvPr>
          <p:cNvSpPr/>
          <p:nvPr/>
        </p:nvSpPr>
        <p:spPr>
          <a:xfrm>
            <a:off x="352418" y="682916"/>
            <a:ext cx="11829164" cy="1018869"/>
          </a:xfrm>
          <a:prstGeom prst="rect">
            <a:avLst/>
          </a:prstGeom>
        </p:spPr>
        <p:txBody>
          <a:bodyPr wrap="square">
            <a:spAutoFit/>
          </a:bodyPr>
          <a:lstStyle/>
          <a:p>
            <a:pPr>
              <a:lnSpc>
                <a:spcPct val="150000"/>
              </a:lnSpc>
            </a:pPr>
            <a:r>
              <a:rPr lang="fr-CA" sz="1200" dirty="0">
                <a:solidFill>
                  <a:srgbClr val="000000"/>
                </a:solidFill>
                <a:effectLst/>
                <a:latin typeface="Times New Roman" panose="02020603050405020304" pitchFamily="18" charset="0"/>
                <a:ea typeface="Calibri" panose="020F0502020204030204" pitchFamily="34" charset="0"/>
              </a:rPr>
              <a:t>Les tests ont été réalisés à la station expérimentale de l’ISRA/CDH de </a:t>
            </a:r>
            <a:r>
              <a:rPr lang="fr-CA" sz="1200" dirty="0" err="1">
                <a:solidFill>
                  <a:srgbClr val="000000"/>
                </a:solidFill>
                <a:effectLst/>
                <a:latin typeface="Times New Roman" panose="02020603050405020304" pitchFamily="18" charset="0"/>
                <a:ea typeface="Calibri" panose="020F0502020204030204" pitchFamily="34" charset="0"/>
              </a:rPr>
              <a:t>Sangalkam</a:t>
            </a:r>
            <a:r>
              <a:rPr lang="fr-CA" sz="1200" dirty="0">
                <a:solidFill>
                  <a:srgbClr val="000000"/>
                </a:solidFill>
                <a:effectLst/>
                <a:latin typeface="Times New Roman" panose="02020603050405020304" pitchFamily="18" charset="0"/>
                <a:ea typeface="Calibri" panose="020F0502020204030204" pitchFamily="34" charset="0"/>
              </a:rPr>
              <a:t> (latitude 14°47’ 23.42’’N et 17°13’37.55’’ W). </a:t>
            </a:r>
            <a:r>
              <a:rPr lang="fr-FR" sz="1200" dirty="0">
                <a:solidFill>
                  <a:srgbClr val="000000"/>
                </a:solidFill>
                <a:effectLst/>
                <a:latin typeface="Times New Roman" panose="02020603050405020304" pitchFamily="18" charset="0"/>
                <a:ea typeface="Calibri" panose="020F0502020204030204" pitchFamily="34" charset="0"/>
              </a:rPr>
              <a:t>Ce site d’études est situé au Nord-Est de Dakar dans la zone des NIAYES qui est située le long du littoral Nord du Sénégal. C’est une zone possédant un sol de type sableux (86,51 % de Sable, 9,5 % d’Argile et 3,99 % de Limon) riche en matière organique d’où leur grand intérêt dans la production agricole, particulièrement maraîchère.</a:t>
            </a:r>
            <a:r>
              <a:rPr lang="fr-SN" dirty="0">
                <a:effectLst/>
              </a:rPr>
              <a:t> </a:t>
            </a:r>
            <a:endParaRPr lang="fr-FR" dirty="0"/>
          </a:p>
        </p:txBody>
      </p:sp>
      <p:sp>
        <p:nvSpPr>
          <p:cNvPr id="5" name="ZoneTexte 4">
            <a:extLst>
              <a:ext uri="{FF2B5EF4-FFF2-40B4-BE49-F238E27FC236}">
                <a16:creationId xmlns="" xmlns:a16="http://schemas.microsoft.com/office/drawing/2014/main" id="{61199E8E-1E04-6441-A812-1746D9BDE7AA}"/>
              </a:ext>
            </a:extLst>
          </p:cNvPr>
          <p:cNvSpPr txBox="1"/>
          <p:nvPr/>
        </p:nvSpPr>
        <p:spPr>
          <a:xfrm>
            <a:off x="533395" y="130205"/>
            <a:ext cx="1083951" cy="276999"/>
          </a:xfrm>
          <a:prstGeom prst="rect">
            <a:avLst/>
          </a:prstGeom>
          <a:noFill/>
        </p:spPr>
        <p:txBody>
          <a:bodyPr wrap="none" rtlCol="0">
            <a:spAutoFit/>
          </a:bodyPr>
          <a:lstStyle/>
          <a:p>
            <a:r>
              <a:rPr lang="fr-FR" sz="1200" b="1" dirty="0">
                <a:latin typeface="Times New Roman" panose="02020603050405020304" pitchFamily="18" charset="0"/>
                <a:cs typeface="Times New Roman" panose="02020603050405020304" pitchFamily="18" charset="0"/>
              </a:rPr>
              <a:t>Méthodologie</a:t>
            </a:r>
          </a:p>
        </p:txBody>
      </p:sp>
      <p:sp>
        <p:nvSpPr>
          <p:cNvPr id="6" name="Rectangle 5">
            <a:extLst>
              <a:ext uri="{FF2B5EF4-FFF2-40B4-BE49-F238E27FC236}">
                <a16:creationId xmlns="" xmlns:a16="http://schemas.microsoft.com/office/drawing/2014/main" id="{36F3B088-2297-AD4D-978F-7FBA829404D7}"/>
              </a:ext>
            </a:extLst>
          </p:cNvPr>
          <p:cNvSpPr/>
          <p:nvPr/>
        </p:nvSpPr>
        <p:spPr>
          <a:xfrm>
            <a:off x="352418" y="1812929"/>
            <a:ext cx="11453813" cy="741870"/>
          </a:xfrm>
          <a:prstGeom prst="rect">
            <a:avLst/>
          </a:prstGeom>
        </p:spPr>
        <p:txBody>
          <a:bodyPr wrap="square">
            <a:spAutoFit/>
          </a:bodyPr>
          <a:lstStyle/>
          <a:p>
            <a:pPr>
              <a:lnSpc>
                <a:spcPct val="150000"/>
              </a:lnSpc>
            </a:pPr>
            <a:r>
              <a:rPr lang="fr-FR" sz="1200" dirty="0">
                <a:solidFill>
                  <a:srgbClr val="000000"/>
                </a:solidFill>
                <a:effectLst/>
                <a:latin typeface="Times New Roman" panose="02020603050405020304" pitchFamily="18" charset="0"/>
                <a:ea typeface="Calibri" panose="020F0502020204030204" pitchFamily="34" charset="0"/>
              </a:rPr>
              <a:t>Le dispositif expérimental utilisé pour l’essai a été un bloc aléatoire complet (BAC) ou Bloc</a:t>
            </a:r>
            <a:r>
              <a:rPr lang="fr-FR" sz="1200" b="1" dirty="0">
                <a:solidFill>
                  <a:srgbClr val="000000"/>
                </a:solidFill>
                <a:effectLst/>
                <a:latin typeface="Times New Roman" panose="02020603050405020304" pitchFamily="18" charset="0"/>
                <a:ea typeface="Calibri" panose="020F0502020204030204" pitchFamily="34" charset="0"/>
              </a:rPr>
              <a:t> </a:t>
            </a:r>
            <a:r>
              <a:rPr lang="fr-FR" sz="1200" dirty="0">
                <a:solidFill>
                  <a:srgbClr val="000000"/>
                </a:solidFill>
                <a:effectLst/>
                <a:latin typeface="Times New Roman" panose="02020603050405020304" pitchFamily="18" charset="0"/>
                <a:ea typeface="Calibri" panose="020F0502020204030204" pitchFamily="34" charset="0"/>
              </a:rPr>
              <a:t>Fisher. Il a comporté cinq (05) traitements (</a:t>
            </a:r>
            <a:r>
              <a:rPr lang="fr-FR" sz="1200" dirty="0" err="1">
                <a:solidFill>
                  <a:srgbClr val="000000"/>
                </a:solidFill>
                <a:effectLst/>
                <a:latin typeface="Times New Roman" panose="02020603050405020304" pitchFamily="18" charset="0"/>
                <a:ea typeface="Calibri" panose="020F0502020204030204" pitchFamily="34" charset="0"/>
              </a:rPr>
              <a:t>T</a:t>
            </a:r>
            <a:r>
              <a:rPr lang="fr-FR" sz="1200" dirty="0">
                <a:solidFill>
                  <a:srgbClr val="000000"/>
                </a:solidFill>
                <a:effectLst/>
                <a:latin typeface="Times New Roman" panose="02020603050405020304" pitchFamily="18" charset="0"/>
                <a:ea typeface="Calibri" panose="020F0502020204030204" pitchFamily="34" charset="0"/>
              </a:rPr>
              <a:t>), répétés (R) quatre (04) fois, soit au total vingt (20) parcelles élémentaires de 25 m</a:t>
            </a:r>
            <a:r>
              <a:rPr lang="fr-FR" sz="1200" baseline="30000" dirty="0">
                <a:solidFill>
                  <a:srgbClr val="000000"/>
                </a:solidFill>
                <a:effectLst/>
                <a:latin typeface="Times New Roman" panose="02020603050405020304" pitchFamily="18" charset="0"/>
                <a:ea typeface="Calibri" panose="020F0502020204030204" pitchFamily="34" charset="0"/>
              </a:rPr>
              <a:t>2</a:t>
            </a:r>
            <a:r>
              <a:rPr lang="fr-FR" sz="1200" dirty="0">
                <a:solidFill>
                  <a:srgbClr val="000000"/>
                </a:solidFill>
                <a:effectLst/>
                <a:latin typeface="Times New Roman" panose="02020603050405020304" pitchFamily="18" charset="0"/>
                <a:ea typeface="Calibri" panose="020F0502020204030204" pitchFamily="34" charset="0"/>
              </a:rPr>
              <a:t> chacune. La distance entre les blocs était de 1,5m. Les parcelles élémentaires ont été espacées de 0,75m.</a:t>
            </a:r>
            <a:r>
              <a:rPr lang="fr-SN" dirty="0">
                <a:effectLst/>
              </a:rPr>
              <a:t> </a:t>
            </a:r>
            <a:endParaRPr lang="fr-FR" dirty="0"/>
          </a:p>
        </p:txBody>
      </p:sp>
      <p:pic>
        <p:nvPicPr>
          <p:cNvPr id="7" name="Image 6">
            <a:extLst>
              <a:ext uri="{FF2B5EF4-FFF2-40B4-BE49-F238E27FC236}">
                <a16:creationId xmlns="" xmlns:a16="http://schemas.microsoft.com/office/drawing/2014/main" id="{FE9951B7-A9FB-3B47-880A-D958DFF5627B}"/>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8843958" y="2684980"/>
            <a:ext cx="3143250" cy="2262157"/>
          </a:xfrm>
          <a:prstGeom prst="rect">
            <a:avLst/>
          </a:prstGeom>
          <a:effectLst>
            <a:innerShdw blurRad="114300">
              <a:prstClr val="black"/>
            </a:innerShdw>
          </a:effectLst>
        </p:spPr>
      </p:pic>
      <p:pic>
        <p:nvPicPr>
          <p:cNvPr id="8" name="Picture 1">
            <a:extLst>
              <a:ext uri="{FF2B5EF4-FFF2-40B4-BE49-F238E27FC236}">
                <a16:creationId xmlns="" xmlns:a16="http://schemas.microsoft.com/office/drawing/2014/main" id="{EDCB4C07-1547-174C-8520-164AAAC3B8A0}"/>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352418" y="2684980"/>
            <a:ext cx="3486150" cy="2559817"/>
          </a:xfrm>
          <a:prstGeom prst="rect">
            <a:avLst/>
          </a:prstGeom>
          <a:noFill/>
          <a:ln>
            <a:noFill/>
          </a:ln>
        </p:spPr>
      </p:pic>
      <p:sp>
        <p:nvSpPr>
          <p:cNvPr id="9" name="Rectangle 8">
            <a:extLst>
              <a:ext uri="{FF2B5EF4-FFF2-40B4-BE49-F238E27FC236}">
                <a16:creationId xmlns="" xmlns:a16="http://schemas.microsoft.com/office/drawing/2014/main" id="{AF56745E-C129-6449-A212-5FCC35A74453}"/>
              </a:ext>
            </a:extLst>
          </p:cNvPr>
          <p:cNvSpPr/>
          <p:nvPr/>
        </p:nvSpPr>
        <p:spPr>
          <a:xfrm>
            <a:off x="3579014" y="4222015"/>
            <a:ext cx="5000624" cy="2552174"/>
          </a:xfrm>
          <a:prstGeom prst="rect">
            <a:avLst/>
          </a:prstGeom>
        </p:spPr>
        <p:txBody>
          <a:bodyPr wrap="square">
            <a:spAutoFit/>
          </a:bodyPr>
          <a:lstStyle/>
          <a:p>
            <a:pPr algn="just">
              <a:lnSpc>
                <a:spcPct val="150000"/>
              </a:lnSpc>
            </a:pPr>
            <a:r>
              <a:rPr lang="fr-FR" sz="1200" dirty="0">
                <a:effectLst/>
                <a:latin typeface="Times New Roman" panose="02020603050405020304" pitchFamily="18" charset="0"/>
                <a:cs typeface="Times New Roman" panose="02020603050405020304" pitchFamily="18" charset="0"/>
              </a:rPr>
              <a:t>La culture du piment demande un sol bien drainé, assez riche en humus et en matières fertilisantes, du coup les parcelles ont été préalablement bien défrichées c'est-à-dire débarrassées de leur ancienne végétation, et de tous les objets pouvant constituer un obstacle au bon développement des plants. </a:t>
            </a:r>
            <a:endParaRPr lang="fr-SN" sz="1200" dirty="0">
              <a:effectLst/>
              <a:latin typeface="Times New Roman" panose="02020603050405020304" pitchFamily="18" charset="0"/>
              <a:cs typeface="Times New Roman" panose="02020603050405020304" pitchFamily="18" charset="0"/>
            </a:endParaRPr>
          </a:p>
          <a:p>
            <a:pPr algn="just">
              <a:lnSpc>
                <a:spcPct val="150000"/>
              </a:lnSpc>
            </a:pPr>
            <a:r>
              <a:rPr lang="fr-F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Elles ont été ensuite labourées en profondeur et planées afin d’obtenir une surface homogène. Du fumier a été aussi épandu sur les parcelles en raison de 75 kg par parcelle élémentaire dans le but d’enrichir le sol en matières fertilisantes. Les parcelles sont ensuite fortement arrosées afin de faciliter l’incorporation de ces apports organiques.</a:t>
            </a:r>
            <a:r>
              <a:rPr lang="fr-SN" sz="1200" dirty="0">
                <a:effectLst/>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p:txBody>
      </p:sp>
      <p:pic>
        <p:nvPicPr>
          <p:cNvPr id="10" name="Image 9">
            <a:extLst>
              <a:ext uri="{FF2B5EF4-FFF2-40B4-BE49-F238E27FC236}">
                <a16:creationId xmlns="" xmlns:a16="http://schemas.microsoft.com/office/drawing/2014/main" id="{4F62A4AC-80CE-3A4C-8DFE-5BE67112F069}"/>
              </a:ext>
            </a:extLst>
          </p:cNvPr>
          <p:cNvPicPr/>
          <p:nvPr/>
        </p:nvPicPr>
        <p:blipFill>
          <a:blip r:embed="rId4" cstate="print">
            <a:extLst>
              <a:ext uri="{28A0092B-C50C-407E-A947-70E740481C1C}">
                <a14:useLocalDpi xmlns="" xmlns:a14="http://schemas.microsoft.com/office/drawing/2010/main" val="0"/>
              </a:ext>
            </a:extLst>
          </a:blip>
          <a:stretch>
            <a:fillRect/>
          </a:stretch>
        </p:blipFill>
        <p:spPr>
          <a:xfrm rot="5400000">
            <a:off x="5244376" y="2136441"/>
            <a:ext cx="1669899" cy="2514761"/>
          </a:xfrm>
          <a:prstGeom prst="rect">
            <a:avLst/>
          </a:prstGeom>
          <a:effectLst>
            <a:innerShdw blurRad="114300">
              <a:prstClr val="black"/>
            </a:innerShdw>
          </a:effectLst>
        </p:spPr>
      </p:pic>
      <p:sp>
        <p:nvSpPr>
          <p:cNvPr id="2" name="ZoneTexte 1">
            <a:extLst>
              <a:ext uri="{FF2B5EF4-FFF2-40B4-BE49-F238E27FC236}">
                <a16:creationId xmlns="" xmlns:a16="http://schemas.microsoft.com/office/drawing/2014/main" id="{5FB99F26-DB4A-5741-85F6-8A9812F914C6}"/>
              </a:ext>
            </a:extLst>
          </p:cNvPr>
          <p:cNvSpPr txBox="1"/>
          <p:nvPr/>
        </p:nvSpPr>
        <p:spPr>
          <a:xfrm>
            <a:off x="533395" y="465421"/>
            <a:ext cx="1337226" cy="461665"/>
          </a:xfrm>
          <a:prstGeom prst="rect">
            <a:avLst/>
          </a:prstGeom>
          <a:noFill/>
        </p:spPr>
        <p:txBody>
          <a:bodyPr wrap="none" rtlCol="0">
            <a:spAutoFit/>
          </a:bodyPr>
          <a:lstStyle/>
          <a:p>
            <a:r>
              <a:rPr lang="fr-FR" sz="1200" b="1"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Site expérimental</a:t>
            </a:r>
            <a:endParaRPr lang="fr-SN" sz="1200" b="1"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endParaRPr>
          </a:p>
          <a:p>
            <a:endParaRPr lang="fr-FR" sz="1200" dirty="0"/>
          </a:p>
        </p:txBody>
      </p:sp>
      <p:sp>
        <p:nvSpPr>
          <p:cNvPr id="3" name="ZoneTexte 2">
            <a:extLst>
              <a:ext uri="{FF2B5EF4-FFF2-40B4-BE49-F238E27FC236}">
                <a16:creationId xmlns="" xmlns:a16="http://schemas.microsoft.com/office/drawing/2014/main" id="{3607468D-5DC7-6244-9ED5-74CAF1F4E0D8}"/>
              </a:ext>
            </a:extLst>
          </p:cNvPr>
          <p:cNvSpPr txBox="1"/>
          <p:nvPr/>
        </p:nvSpPr>
        <p:spPr>
          <a:xfrm>
            <a:off x="533395" y="1632921"/>
            <a:ext cx="1802096" cy="461665"/>
          </a:xfrm>
          <a:prstGeom prst="rect">
            <a:avLst/>
          </a:prstGeom>
          <a:noFill/>
        </p:spPr>
        <p:txBody>
          <a:bodyPr wrap="none" rtlCol="0">
            <a:spAutoFit/>
          </a:bodyPr>
          <a:lstStyle/>
          <a:p>
            <a:r>
              <a:rPr lang="fr-FR" sz="1200" b="1" dirty="0">
                <a:latin typeface="Times New Roman" panose="02020603050405020304" pitchFamily="18" charset="0"/>
                <a:ea typeface="MS Gothic" panose="020B0609070205080204" pitchFamily="49" charset="-128"/>
              </a:rPr>
              <a:t>Dispositif expérimental :</a:t>
            </a:r>
            <a:endParaRPr lang="fr-SN" sz="1200" b="1" dirty="0">
              <a:latin typeface="Times New Roman" panose="02020603050405020304" pitchFamily="18" charset="0"/>
              <a:ea typeface="MS Gothic" panose="020B0609070205080204" pitchFamily="49" charset="-128"/>
            </a:endParaRPr>
          </a:p>
          <a:p>
            <a:endParaRPr lang="fr-FR" sz="1200" dirty="0"/>
          </a:p>
        </p:txBody>
      </p:sp>
    </p:spTree>
    <p:extLst>
      <p:ext uri="{BB962C8B-B14F-4D97-AF65-F5344CB8AC3E}">
        <p14:creationId xmlns="" xmlns:p14="http://schemas.microsoft.com/office/powerpoint/2010/main" val="197055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CF1E4EB-E9D2-B043-B818-6812709E82CD}"/>
              </a:ext>
            </a:extLst>
          </p:cNvPr>
          <p:cNvSpPr/>
          <p:nvPr/>
        </p:nvSpPr>
        <p:spPr>
          <a:xfrm>
            <a:off x="428625" y="171450"/>
            <a:ext cx="10801350" cy="1175706"/>
          </a:xfrm>
          <a:prstGeom prst="rect">
            <a:avLst/>
          </a:prstGeom>
        </p:spPr>
        <p:txBody>
          <a:bodyPr wrap="square">
            <a:spAutoFit/>
          </a:bodyPr>
          <a:lstStyle/>
          <a:p>
            <a:pPr lvl="2" algn="just">
              <a:lnSpc>
                <a:spcPct val="115000"/>
              </a:lnSpc>
              <a:spcBef>
                <a:spcPts val="600"/>
              </a:spcBef>
              <a:spcAft>
                <a:spcPts val="600"/>
              </a:spcAft>
            </a:pPr>
            <a:r>
              <a:rPr lang="fr-FR" sz="1200" b="1" dirty="0">
                <a:effectLst/>
                <a:latin typeface="Times New Roman" panose="02020603050405020304" pitchFamily="18" charset="0"/>
                <a:ea typeface="MS Gothic" panose="020B0609070205080204" pitchFamily="49" charset="-128"/>
                <a:cs typeface="Times New Roman" panose="02020603050405020304" pitchFamily="18" charset="0"/>
              </a:rPr>
              <a:t>Traitements phytosanitaires</a:t>
            </a:r>
            <a:endParaRPr lang="fr-SN" sz="1200" b="1" dirty="0">
              <a:effectLst/>
              <a:latin typeface="Times New Roman" panose="02020603050405020304" pitchFamily="18" charset="0"/>
              <a:ea typeface="MS Gothic" panose="020B0609070205080204" pitchFamily="49" charset="-128"/>
              <a:cs typeface="Times New Roman" panose="02020603050405020304" pitchFamily="18" charset="0"/>
            </a:endParaRPr>
          </a:p>
          <a:p>
            <a:pPr algn="just">
              <a:lnSpc>
                <a:spcPct val="115000"/>
              </a:lnSpc>
            </a:pPr>
            <a:r>
              <a:rPr lang="fr-FR" sz="1200" dirty="0">
                <a:effectLst/>
                <a:latin typeface="Times New Roman" panose="02020603050405020304" pitchFamily="18" charset="0"/>
                <a:cs typeface="Times New Roman" panose="02020603050405020304" pitchFamily="18" charset="0"/>
              </a:rPr>
              <a:t>Les traitements ont fait l’objet de l’expérimentation représentant ainsi les différentes modalités du facteur d’étude. Ils se sont fait par application directe du produit sur les feuilles de piment toutes les semaines (tous les sept jours). La pulvérisation motorisée avec buse grossière était utilisée pour les traitements avec le </a:t>
            </a:r>
            <a:r>
              <a:rPr lang="fr-FR" sz="1200" dirty="0" err="1">
                <a:effectLst/>
                <a:latin typeface="Times New Roman" panose="02020603050405020304" pitchFamily="18" charset="0"/>
                <a:cs typeface="Times New Roman" panose="02020603050405020304" pitchFamily="18" charset="0"/>
              </a:rPr>
              <a:t>Success</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Appat</a:t>
            </a:r>
            <a:r>
              <a:rPr lang="fr-FR" sz="1200" dirty="0">
                <a:effectLst/>
                <a:latin typeface="Times New Roman" panose="02020603050405020304" pitchFamily="18" charset="0"/>
                <a:cs typeface="Times New Roman" panose="02020603050405020304" pitchFamily="18" charset="0"/>
              </a:rPr>
              <a:t> (GF120).</a:t>
            </a:r>
            <a:endParaRPr lang="fr-SN" sz="1200" dirty="0">
              <a:effectLst/>
              <a:latin typeface="Times New Roman" panose="02020603050405020304" pitchFamily="18" charset="0"/>
              <a:cs typeface="Times New Roman" panose="02020603050405020304" pitchFamily="18" charset="0"/>
            </a:endParaRPr>
          </a:p>
          <a:p>
            <a:pPr algn="just"/>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produit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ANAMED</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été appliqués trois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fois durant l’essai avec un intervalle de quinze (15) jours chacune. Il s’est agi de faire des points de 1g du mélange ANAMED/</a:t>
            </a:r>
            <a:r>
              <a:rPr lang="fr-FR"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Spinosad</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sur les pants de piment en respectant les doses consignées dans le tableau 1.</a:t>
            </a:r>
            <a:r>
              <a:rPr lang="fr-SN" sz="1200" dirty="0">
                <a:effectLst/>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p:txBody>
      </p:sp>
      <p:pic>
        <p:nvPicPr>
          <p:cNvPr id="5" name="Image 4" descr="C:\Users\CHEIKH ANTA\Desktop\STAGE CDH\Images stage\20180428_150807.jpg">
            <a:extLst>
              <a:ext uri="{FF2B5EF4-FFF2-40B4-BE49-F238E27FC236}">
                <a16:creationId xmlns="" xmlns:a16="http://schemas.microsoft.com/office/drawing/2014/main" id="{AFC3B14B-1D9B-ED4C-ADE0-B5D9585A9BD7}"/>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718289" y="1395626"/>
            <a:ext cx="2052109" cy="2404110"/>
          </a:xfrm>
          <a:prstGeom prst="rect">
            <a:avLst/>
          </a:prstGeom>
          <a:noFill/>
          <a:ln>
            <a:noFill/>
          </a:ln>
          <a:effectLst>
            <a:innerShdw blurRad="114300">
              <a:prstClr val="black"/>
            </a:innerShdw>
          </a:effectLst>
        </p:spPr>
      </p:pic>
      <p:pic>
        <p:nvPicPr>
          <p:cNvPr id="6" name="Image 5" descr="C:\Users\CHEIKH ANTA\Desktop\STAGE CDH\Images stage\20180524_125906.jpg">
            <a:extLst>
              <a:ext uri="{FF2B5EF4-FFF2-40B4-BE49-F238E27FC236}">
                <a16:creationId xmlns="" xmlns:a16="http://schemas.microsoft.com/office/drawing/2014/main" id="{BEB452C6-4545-CF4A-8234-1C2C71B082B9}"/>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3821549" y="1450884"/>
            <a:ext cx="2052109" cy="2293590"/>
          </a:xfrm>
          <a:prstGeom prst="rect">
            <a:avLst/>
          </a:prstGeom>
          <a:noFill/>
          <a:ln>
            <a:noFill/>
          </a:ln>
          <a:effectLst>
            <a:innerShdw blurRad="114300">
              <a:prstClr val="black"/>
            </a:innerShdw>
          </a:effectLst>
        </p:spPr>
      </p:pic>
      <p:graphicFrame>
        <p:nvGraphicFramePr>
          <p:cNvPr id="7" name="Tableau 6">
            <a:extLst>
              <a:ext uri="{FF2B5EF4-FFF2-40B4-BE49-F238E27FC236}">
                <a16:creationId xmlns="" xmlns:a16="http://schemas.microsoft.com/office/drawing/2014/main" id="{349A22C8-8D8C-8C40-BB16-8EB601A6E860}"/>
              </a:ext>
            </a:extLst>
          </p:cNvPr>
          <p:cNvGraphicFramePr>
            <a:graphicFrameLocks noGrp="1"/>
          </p:cNvGraphicFramePr>
          <p:nvPr>
            <p:extLst>
              <p:ext uri="{D42A27DB-BD31-4B8C-83A1-F6EECF244321}">
                <p14:modId xmlns="" xmlns:p14="http://schemas.microsoft.com/office/powerpoint/2010/main" val="3085627379"/>
              </p:ext>
            </p:extLst>
          </p:nvPr>
        </p:nvGraphicFramePr>
        <p:xfrm>
          <a:off x="542288" y="4192866"/>
          <a:ext cx="3679756" cy="2032761"/>
        </p:xfrm>
        <a:graphic>
          <a:graphicData uri="http://schemas.openxmlformats.org/drawingml/2006/table">
            <a:tbl>
              <a:tblPr firstRow="1" firstCol="1" bandRow="1">
                <a:tableStyleId>{5C22544A-7EE6-4342-B048-85BDC9FD1C3A}</a:tableStyleId>
              </a:tblPr>
              <a:tblGrid>
                <a:gridCol w="1194231">
                  <a:extLst>
                    <a:ext uri="{9D8B030D-6E8A-4147-A177-3AD203B41FA5}">
                      <a16:colId xmlns="" xmlns:a16="http://schemas.microsoft.com/office/drawing/2014/main" val="2122509825"/>
                    </a:ext>
                  </a:extLst>
                </a:gridCol>
                <a:gridCol w="1503188">
                  <a:extLst>
                    <a:ext uri="{9D8B030D-6E8A-4147-A177-3AD203B41FA5}">
                      <a16:colId xmlns="" xmlns:a16="http://schemas.microsoft.com/office/drawing/2014/main" val="3709885508"/>
                    </a:ext>
                  </a:extLst>
                </a:gridCol>
                <a:gridCol w="982337">
                  <a:extLst>
                    <a:ext uri="{9D8B030D-6E8A-4147-A177-3AD203B41FA5}">
                      <a16:colId xmlns="" xmlns:a16="http://schemas.microsoft.com/office/drawing/2014/main" val="987711169"/>
                    </a:ext>
                  </a:extLst>
                </a:gridCol>
              </a:tblGrid>
              <a:tr h="332065">
                <a:tc>
                  <a:txBody>
                    <a:bodyPr/>
                    <a:lstStyle/>
                    <a:p>
                      <a:pPr algn="ctr"/>
                      <a:r>
                        <a:rPr lang="fr-FR" sz="1100">
                          <a:effectLst/>
                        </a:rPr>
                        <a:t>Traitements</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Produit</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Dose</a:t>
                      </a:r>
                      <a:endParaRPr lang="fr-SN"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4013739316"/>
                  </a:ext>
                </a:extLst>
              </a:tr>
              <a:tr h="298689">
                <a:tc>
                  <a:txBody>
                    <a:bodyPr/>
                    <a:lstStyle/>
                    <a:p>
                      <a:pPr algn="ctr"/>
                      <a:r>
                        <a:rPr lang="fr-FR" sz="1100">
                          <a:effectLst/>
                        </a:rPr>
                        <a:t>T0</a:t>
                      </a:r>
                      <a:endParaRPr lang="fr-SN" sz="1100">
                        <a:effectLst/>
                        <a:latin typeface="Calibri" panose="020F0502020204030204" pitchFamily="34" charset="0"/>
                      </a:endParaRPr>
                    </a:p>
                  </a:txBody>
                  <a:tcPr marL="68580" marR="68580" marT="0" marB="0" anchor="ctr"/>
                </a:tc>
                <a:tc>
                  <a:txBody>
                    <a:bodyPr/>
                    <a:lstStyle/>
                    <a:p>
                      <a:pPr algn="ctr">
                        <a:tabLst>
                          <a:tab pos="906145" algn="ctr"/>
                        </a:tabLst>
                      </a:pPr>
                      <a:r>
                        <a:rPr lang="fr-FR" sz="1100">
                          <a:effectLst/>
                        </a:rPr>
                        <a:t>Témoin absolu</a:t>
                      </a:r>
                      <a:endParaRPr lang="fr-SN" sz="1100">
                        <a:effectLst/>
                        <a:latin typeface="Calibri" panose="020F0502020204030204" pitchFamily="34" charset="0"/>
                      </a:endParaRPr>
                    </a:p>
                  </a:txBody>
                  <a:tcPr marL="68580" marR="68580" marT="0" marB="0" anchor="ctr"/>
                </a:tc>
                <a:tc>
                  <a:txBody>
                    <a:bodyPr/>
                    <a:lstStyle/>
                    <a:p>
                      <a:r>
                        <a:rPr lang="fr-FR" sz="1100">
                          <a:effectLst/>
                        </a:rPr>
                        <a:t>     D0 : non traité</a:t>
                      </a:r>
                      <a:endParaRPr lang="fr-SN"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3056591772"/>
                  </a:ext>
                </a:extLst>
              </a:tr>
              <a:tr h="255130">
                <a:tc>
                  <a:txBody>
                    <a:bodyPr/>
                    <a:lstStyle/>
                    <a:p>
                      <a:pPr algn="ctr"/>
                      <a:r>
                        <a:rPr lang="fr-FR" sz="1100">
                          <a:effectLst/>
                        </a:rPr>
                        <a:t>T1</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ANAMED+SPINOSAD</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D1 =300g/  ha</a:t>
                      </a:r>
                      <a:endParaRPr lang="fr-SN"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4003870352"/>
                  </a:ext>
                </a:extLst>
              </a:tr>
              <a:tr h="298689">
                <a:tc>
                  <a:txBody>
                    <a:bodyPr/>
                    <a:lstStyle/>
                    <a:p>
                      <a:pPr algn="ctr"/>
                      <a:r>
                        <a:rPr lang="fr-FR" sz="1100">
                          <a:effectLst/>
                        </a:rPr>
                        <a:t>T2</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ANAMED+SPINOSAD</a:t>
                      </a:r>
                      <a:endParaRPr lang="fr-SN" sz="1100">
                        <a:effectLst/>
                        <a:latin typeface="Calibri" panose="020F0502020204030204" pitchFamily="34" charset="0"/>
                      </a:endParaRPr>
                    </a:p>
                  </a:txBody>
                  <a:tcPr marL="68580" marR="68580" marT="0" marB="0" anchor="ctr"/>
                </a:tc>
                <a:tc>
                  <a:txBody>
                    <a:bodyPr/>
                    <a:lstStyle/>
                    <a:p>
                      <a:r>
                        <a:rPr lang="fr-FR" sz="1100">
                          <a:effectLst/>
                        </a:rPr>
                        <a:t>      D2 = 1kg/ ha</a:t>
                      </a:r>
                      <a:endParaRPr lang="fr-SN"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2647978122"/>
                  </a:ext>
                </a:extLst>
              </a:tr>
              <a:tr h="255130">
                <a:tc>
                  <a:txBody>
                    <a:bodyPr/>
                    <a:lstStyle/>
                    <a:p>
                      <a:pPr algn="ctr"/>
                      <a:r>
                        <a:rPr lang="fr-FR" sz="1100">
                          <a:effectLst/>
                        </a:rPr>
                        <a:t>T3</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ANAMED+SPINOSAD</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D3 =  2kg/ ha</a:t>
                      </a:r>
                      <a:endParaRPr lang="fr-SN"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1026917513"/>
                  </a:ext>
                </a:extLst>
              </a:tr>
              <a:tr h="519876">
                <a:tc>
                  <a:txBody>
                    <a:bodyPr/>
                    <a:lstStyle/>
                    <a:p>
                      <a:pPr algn="ctr">
                        <a:tabLst>
                          <a:tab pos="800100" algn="l"/>
                          <a:tab pos="906145" algn="ctr"/>
                        </a:tabLst>
                      </a:pPr>
                      <a:r>
                        <a:rPr lang="fr-FR" sz="1100">
                          <a:effectLst/>
                        </a:rPr>
                        <a:t>T4</a:t>
                      </a:r>
                      <a:endParaRPr lang="fr-SN" sz="1100">
                        <a:effectLst/>
                        <a:latin typeface="Calibri" panose="020F0502020204030204" pitchFamily="34" charset="0"/>
                      </a:endParaRPr>
                    </a:p>
                  </a:txBody>
                  <a:tcPr marL="68580" marR="68580" marT="0" marB="0" anchor="ctr"/>
                </a:tc>
                <a:tc>
                  <a:txBody>
                    <a:bodyPr/>
                    <a:lstStyle/>
                    <a:p>
                      <a:pPr algn="ctr"/>
                      <a:r>
                        <a:rPr lang="fr-FR" sz="1100">
                          <a:effectLst/>
                        </a:rPr>
                        <a:t>Témoin référence (Gf 120)</a:t>
                      </a:r>
                      <a:endParaRPr lang="fr-SN" sz="1100">
                        <a:effectLst/>
                        <a:latin typeface="Calibri" panose="020F0502020204030204" pitchFamily="34" charset="0"/>
                      </a:endParaRPr>
                    </a:p>
                  </a:txBody>
                  <a:tcPr marL="68580" marR="68580" marT="0" marB="0" anchor="ctr"/>
                </a:tc>
                <a:tc>
                  <a:txBody>
                    <a:bodyPr/>
                    <a:lstStyle/>
                    <a:p>
                      <a:r>
                        <a:rPr lang="fr-FR" sz="1100" dirty="0">
                          <a:effectLst/>
                        </a:rPr>
                        <a:t>       D4 = 1l / ha</a:t>
                      </a:r>
                      <a:endParaRPr lang="fr-SN" sz="1100" dirty="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612509502"/>
                  </a:ext>
                </a:extLst>
              </a:tr>
            </a:tbl>
          </a:graphicData>
        </a:graphic>
      </p:graphicFrame>
      <p:graphicFrame>
        <p:nvGraphicFramePr>
          <p:cNvPr id="8" name="Graphique 7">
            <a:extLst>
              <a:ext uri="{FF2B5EF4-FFF2-40B4-BE49-F238E27FC236}">
                <a16:creationId xmlns="" xmlns:a16="http://schemas.microsoft.com/office/drawing/2014/main" id="{3B4B7208-CDC3-3543-B3C3-80BFBFDED413}"/>
              </a:ext>
            </a:extLst>
          </p:cNvPr>
          <p:cNvGraphicFramePr/>
          <p:nvPr>
            <p:extLst>
              <p:ext uri="{D42A27DB-BD31-4B8C-83A1-F6EECF244321}">
                <p14:modId xmlns="" xmlns:p14="http://schemas.microsoft.com/office/powerpoint/2010/main" val="634711679"/>
              </p:ext>
            </p:extLst>
          </p:nvPr>
        </p:nvGraphicFramePr>
        <p:xfrm>
          <a:off x="7484533" y="1628725"/>
          <a:ext cx="3828274" cy="20521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phique 8">
            <a:extLst>
              <a:ext uri="{FF2B5EF4-FFF2-40B4-BE49-F238E27FC236}">
                <a16:creationId xmlns="" xmlns:a16="http://schemas.microsoft.com/office/drawing/2014/main" id="{E6ECCB69-28DB-354B-A358-648B7D7DBB83}"/>
              </a:ext>
            </a:extLst>
          </p:cNvPr>
          <p:cNvGraphicFramePr/>
          <p:nvPr>
            <p:extLst>
              <p:ext uri="{D42A27DB-BD31-4B8C-83A1-F6EECF244321}">
                <p14:modId xmlns="" xmlns:p14="http://schemas.microsoft.com/office/powerpoint/2010/main" val="1012163331"/>
              </p:ext>
            </p:extLst>
          </p:nvPr>
        </p:nvGraphicFramePr>
        <p:xfrm>
          <a:off x="7484533" y="3857469"/>
          <a:ext cx="4038952" cy="2368158"/>
        </p:xfrm>
        <a:graphic>
          <a:graphicData uri="http://schemas.openxmlformats.org/drawingml/2006/chart">
            <c:chart xmlns:c="http://schemas.openxmlformats.org/drawingml/2006/chart" xmlns:r="http://schemas.openxmlformats.org/officeDocument/2006/relationships" r:id="rId6"/>
          </a:graphicData>
        </a:graphic>
      </p:graphicFrame>
      <p:sp>
        <p:nvSpPr>
          <p:cNvPr id="3" name="ZoneTexte 2">
            <a:extLst>
              <a:ext uri="{FF2B5EF4-FFF2-40B4-BE49-F238E27FC236}">
                <a16:creationId xmlns="" xmlns:a16="http://schemas.microsoft.com/office/drawing/2014/main" id="{7353D093-F374-244D-95F0-3B367F98A3A9}"/>
              </a:ext>
            </a:extLst>
          </p:cNvPr>
          <p:cNvSpPr txBox="1"/>
          <p:nvPr/>
        </p:nvSpPr>
        <p:spPr>
          <a:xfrm>
            <a:off x="542288" y="3615646"/>
            <a:ext cx="1174045" cy="276999"/>
          </a:xfrm>
          <a:prstGeom prst="rect">
            <a:avLst/>
          </a:prstGeom>
          <a:noFill/>
        </p:spPr>
        <p:txBody>
          <a:bodyPr wrap="square" rtlCol="0">
            <a:spAutoFit/>
          </a:bodyPr>
          <a:lstStyle/>
          <a:p>
            <a:r>
              <a:rPr lang="fr-FR" sz="1200" dirty="0" err="1">
                <a:latin typeface="Times New Roman" panose="02020603050405020304" pitchFamily="18" charset="0"/>
                <a:cs typeface="Times New Roman" panose="02020603050405020304" pitchFamily="18" charset="0"/>
              </a:rPr>
              <a:t>Spinosad</a:t>
            </a:r>
            <a:endParaRPr lang="fr-FR" sz="1200" dirty="0">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 xmlns:a16="http://schemas.microsoft.com/office/drawing/2014/main" id="{E6433541-50BA-8142-8ED5-C87D4F6FE9FD}"/>
              </a:ext>
            </a:extLst>
          </p:cNvPr>
          <p:cNvSpPr txBox="1"/>
          <p:nvPr/>
        </p:nvSpPr>
        <p:spPr>
          <a:xfrm>
            <a:off x="3746432" y="3646956"/>
            <a:ext cx="707245" cy="276999"/>
          </a:xfrm>
          <a:prstGeom prst="rect">
            <a:avLst/>
          </a:prstGeom>
          <a:noFill/>
        </p:spPr>
        <p:txBody>
          <a:bodyPr wrap="none" rtlCol="0">
            <a:spAutoFit/>
          </a:bodyPr>
          <a:lstStyle/>
          <a:p>
            <a:r>
              <a:rPr lang="fr-FR" sz="1200" dirty="0" err="1">
                <a:latin typeface="Times New Roman" panose="02020603050405020304" pitchFamily="18" charset="0"/>
                <a:cs typeface="Times New Roman" panose="02020603050405020304" pitchFamily="18" charset="0"/>
              </a:rPr>
              <a:t>Anamed</a:t>
            </a:r>
            <a:endParaRPr lang="fr-FR" sz="1200" dirty="0">
              <a:latin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 xmlns:a16="http://schemas.microsoft.com/office/drawing/2014/main" id="{C689717D-89D0-E142-B548-85F5D5D17218}"/>
              </a:ext>
            </a:extLst>
          </p:cNvPr>
          <p:cNvSpPr txBox="1"/>
          <p:nvPr/>
        </p:nvSpPr>
        <p:spPr>
          <a:xfrm>
            <a:off x="4222044" y="4819692"/>
            <a:ext cx="331893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200" b="1" dirty="0">
                <a:latin typeface="Times New Roman" panose="02020603050405020304" pitchFamily="18" charset="0"/>
                <a:cs typeface="Times New Roman" panose="02020603050405020304" pitchFamily="18" charset="0"/>
              </a:rPr>
              <a:t>Mode opératoire</a:t>
            </a:r>
          </a:p>
          <a:p>
            <a:pPr algn="just"/>
            <a:r>
              <a:rPr lang="fr-FR" sz="1200" dirty="0">
                <a:latin typeface="Times New Roman" panose="02020603050405020304" pitchFamily="18" charset="0"/>
                <a:cs typeface="Times New Roman" panose="02020603050405020304" pitchFamily="18" charset="0"/>
              </a:rPr>
              <a:t>Il s’agit de faire des prélèvements d’</a:t>
            </a:r>
            <a:r>
              <a:rPr lang="fr-FR" sz="1200" dirty="0" err="1">
                <a:latin typeface="Times New Roman" panose="02020603050405020304" pitchFamily="18" charset="0"/>
                <a:cs typeface="Times New Roman" panose="02020603050405020304" pitchFamily="18" charset="0"/>
              </a:rPr>
              <a:t>Anamed</a:t>
            </a:r>
            <a:r>
              <a:rPr lang="fr-FR" sz="1200" dirty="0">
                <a:latin typeface="Times New Roman" panose="02020603050405020304" pitchFamily="18" charset="0"/>
                <a:cs typeface="Times New Roman" panose="02020603050405020304" pitchFamily="18" charset="0"/>
              </a:rPr>
              <a:t> selon les doses indiquées dans le tableau ci contre. L’</a:t>
            </a:r>
            <a:r>
              <a:rPr lang="fr-FR" sz="1200" dirty="0" err="1">
                <a:latin typeface="Times New Roman" panose="02020603050405020304" pitchFamily="18" charset="0"/>
                <a:cs typeface="Times New Roman" panose="02020603050405020304" pitchFamily="18" charset="0"/>
              </a:rPr>
              <a:t>anamed</a:t>
            </a:r>
            <a:r>
              <a:rPr lang="fr-FR" sz="1200" dirty="0">
                <a:latin typeface="Times New Roman" panose="02020603050405020304" pitchFamily="18" charset="0"/>
                <a:cs typeface="Times New Roman" panose="02020603050405020304" pitchFamily="18" charset="0"/>
              </a:rPr>
              <a:t> est </a:t>
            </a:r>
            <a:r>
              <a:rPr lang="fr-FR" sz="1200" dirty="0" err="1">
                <a:latin typeface="Times New Roman" panose="02020603050405020304" pitchFamily="18" charset="0"/>
                <a:cs typeface="Times New Roman" panose="02020603050405020304" pitchFamily="18" charset="0"/>
              </a:rPr>
              <a:t>atract</a:t>
            </a:r>
            <a:r>
              <a:rPr lang="fr-FR" sz="1200" dirty="0">
                <a:latin typeface="Times New Roman" panose="02020603050405020304" pitchFamily="18" charset="0"/>
                <a:cs typeface="Times New Roman" panose="02020603050405020304" pitchFamily="18" charset="0"/>
              </a:rPr>
              <a:t> naturel qui attire les mouches auquel on ajoute le </a:t>
            </a:r>
            <a:r>
              <a:rPr lang="fr-FR" sz="1200" dirty="0" err="1">
                <a:latin typeface="Times New Roman" panose="02020603050405020304" pitchFamily="18" charset="0"/>
                <a:cs typeface="Times New Roman" panose="02020603050405020304" pitchFamily="18" charset="0"/>
              </a:rPr>
              <a:t>Spinosad</a:t>
            </a:r>
            <a:r>
              <a:rPr lang="fr-FR" sz="1200" dirty="0">
                <a:latin typeface="Times New Roman" panose="02020603050405020304" pitchFamily="18" charset="0"/>
                <a:cs typeface="Times New Roman" panose="02020603050405020304" pitchFamily="18" charset="0"/>
              </a:rPr>
              <a:t> qui joue le rôle de Killer.</a:t>
            </a:r>
          </a:p>
          <a:p>
            <a:pPr algn="just"/>
            <a:endParaRPr lang="fr-FR" sz="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1445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38B141F-866F-4F4B-BD46-B3294E6A02E6}"/>
              </a:ext>
            </a:extLst>
          </p:cNvPr>
          <p:cNvSpPr/>
          <p:nvPr/>
        </p:nvSpPr>
        <p:spPr>
          <a:xfrm>
            <a:off x="378610" y="316919"/>
            <a:ext cx="11358563" cy="890180"/>
          </a:xfrm>
          <a:prstGeom prst="rect">
            <a:avLst/>
          </a:prstGeom>
        </p:spPr>
        <p:txBody>
          <a:bodyPr wrap="square">
            <a:spAutoFit/>
          </a:bodyPr>
          <a:lstStyle/>
          <a:p>
            <a:pPr>
              <a:lnSpc>
                <a:spcPct val="150000"/>
              </a:lnSpc>
            </a:pPr>
            <a:r>
              <a:rPr lang="fr-FR" sz="1200" dirty="0">
                <a:effectLst/>
                <a:latin typeface="Times New Roman" panose="02020603050405020304" pitchFamily="18" charset="0"/>
                <a:cs typeface="Times New Roman" panose="02020603050405020304" pitchFamily="18" charset="0"/>
              </a:rPr>
              <a:t>Au niveau de chaque parcelle élémentaire, des échantillons de fruits piqués (20 fruits) ont été collectés. Une fois au laboratoire, ces fruits ont été incubés dans des seaux et pour en extraire les pupes au terme du développement larvaire. Les pupes sont ensuite comptées par traitement. Ces travaux permettent de mieux évaluer l’évolution de l’infestation et par conséquent l’efficacité de chaque traitement.</a:t>
            </a:r>
            <a:endParaRPr lang="fr-SN" sz="1200" dirty="0">
              <a:effectLst/>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 xmlns:a16="http://schemas.microsoft.com/office/drawing/2014/main" id="{119E4CA0-516A-D94C-B530-E0C408D5AE49}"/>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766762" y="1268776"/>
            <a:ext cx="2314575" cy="2085975"/>
          </a:xfrm>
          <a:prstGeom prst="rect">
            <a:avLst/>
          </a:prstGeom>
          <a:effectLst>
            <a:innerShdw blurRad="114300">
              <a:prstClr val="black"/>
            </a:innerShdw>
          </a:effectLst>
        </p:spPr>
      </p:pic>
      <p:pic>
        <p:nvPicPr>
          <p:cNvPr id="6" name="Image 5">
            <a:extLst>
              <a:ext uri="{FF2B5EF4-FFF2-40B4-BE49-F238E27FC236}">
                <a16:creationId xmlns="" xmlns:a16="http://schemas.microsoft.com/office/drawing/2014/main" id="{816670AD-1EC4-4C41-9EDB-5E3D3D6DCCA3}"/>
              </a:ext>
            </a:extLst>
          </p:cNvPr>
          <p:cNvPicPr/>
          <p:nvPr/>
        </p:nvPicPr>
        <p:blipFill>
          <a:blip r:embed="rId3" cstate="print">
            <a:extLst>
              <a:ext uri="{28A0092B-C50C-407E-A947-70E740481C1C}">
                <a14:useLocalDpi xmlns="" xmlns:a14="http://schemas.microsoft.com/office/drawing/2010/main" val="0"/>
              </a:ext>
            </a:extLst>
          </a:blip>
          <a:stretch>
            <a:fillRect/>
          </a:stretch>
        </p:blipFill>
        <p:spPr>
          <a:xfrm>
            <a:off x="4541130" y="1268776"/>
            <a:ext cx="2371725" cy="2085975"/>
          </a:xfrm>
          <a:prstGeom prst="rect">
            <a:avLst/>
          </a:prstGeom>
          <a:effectLst>
            <a:innerShdw blurRad="114300">
              <a:prstClr val="black"/>
            </a:innerShdw>
          </a:effectLst>
        </p:spPr>
      </p:pic>
      <p:pic>
        <p:nvPicPr>
          <p:cNvPr id="7" name="Image 6">
            <a:extLst>
              <a:ext uri="{FF2B5EF4-FFF2-40B4-BE49-F238E27FC236}">
                <a16:creationId xmlns="" xmlns:a16="http://schemas.microsoft.com/office/drawing/2014/main" id="{B6B8B0BE-5E32-5349-BE16-8A5F795AB09E}"/>
              </a:ext>
            </a:extLst>
          </p:cNvPr>
          <p:cNvPicPr/>
          <p:nvPr/>
        </p:nvPicPr>
        <p:blipFill>
          <a:blip r:embed="rId4" cstate="print">
            <a:extLst>
              <a:ext uri="{28A0092B-C50C-407E-A947-70E740481C1C}">
                <a14:useLocalDpi xmlns="" xmlns:a14="http://schemas.microsoft.com/office/drawing/2010/main" val="0"/>
              </a:ext>
            </a:extLst>
          </a:blip>
          <a:stretch>
            <a:fillRect/>
          </a:stretch>
        </p:blipFill>
        <p:spPr>
          <a:xfrm>
            <a:off x="8010524" y="1351961"/>
            <a:ext cx="2314575" cy="2002790"/>
          </a:xfrm>
          <a:prstGeom prst="rect">
            <a:avLst/>
          </a:prstGeom>
          <a:effectLst>
            <a:innerShdw blurRad="114300">
              <a:prstClr val="black"/>
            </a:innerShdw>
          </a:effectLst>
        </p:spPr>
      </p:pic>
      <p:sp>
        <p:nvSpPr>
          <p:cNvPr id="2" name="ZoneTexte 1">
            <a:extLst>
              <a:ext uri="{FF2B5EF4-FFF2-40B4-BE49-F238E27FC236}">
                <a16:creationId xmlns="" xmlns:a16="http://schemas.microsoft.com/office/drawing/2014/main" id="{A754EBCA-8E96-994E-AE61-5B32A09B0E5D}"/>
              </a:ext>
            </a:extLst>
          </p:cNvPr>
          <p:cNvSpPr txBox="1"/>
          <p:nvPr/>
        </p:nvSpPr>
        <p:spPr>
          <a:xfrm>
            <a:off x="766762" y="3369965"/>
            <a:ext cx="1362874" cy="276999"/>
          </a:xfrm>
          <a:prstGeom prst="rect">
            <a:avLst/>
          </a:prstGeom>
          <a:noFill/>
        </p:spPr>
        <p:txBody>
          <a:bodyPr wrap="none" rtlCol="0">
            <a:spAutoFit/>
          </a:bodyPr>
          <a:lstStyle/>
          <a:p>
            <a:r>
              <a:rPr lang="fr-FR" sz="1200" dirty="0">
                <a:latin typeface="Times New Roman" panose="02020603050405020304" pitchFamily="18" charset="0"/>
                <a:cs typeface="Times New Roman" panose="02020603050405020304" pitchFamily="18" charset="0"/>
              </a:rPr>
              <a:t>Phase d’incubation</a:t>
            </a:r>
          </a:p>
        </p:txBody>
      </p:sp>
      <p:sp>
        <p:nvSpPr>
          <p:cNvPr id="3" name="ZoneTexte 2">
            <a:extLst>
              <a:ext uri="{FF2B5EF4-FFF2-40B4-BE49-F238E27FC236}">
                <a16:creationId xmlns="" xmlns:a16="http://schemas.microsoft.com/office/drawing/2014/main" id="{BFC8647D-2B2D-2940-AEF8-4457E8A7DB03}"/>
              </a:ext>
            </a:extLst>
          </p:cNvPr>
          <p:cNvSpPr txBox="1"/>
          <p:nvPr/>
        </p:nvSpPr>
        <p:spPr>
          <a:xfrm>
            <a:off x="4541129" y="3398197"/>
            <a:ext cx="1516762" cy="307777"/>
          </a:xfrm>
          <a:prstGeom prst="rect">
            <a:avLst/>
          </a:prstGeom>
          <a:noFill/>
        </p:spPr>
        <p:txBody>
          <a:bodyPr wrap="none" rtlCol="0">
            <a:spAutoFit/>
          </a:bodyPr>
          <a:lstStyle/>
          <a:p>
            <a:r>
              <a:rPr lang="fr-FR" sz="1400" dirty="0">
                <a:latin typeface="Times New Roman" panose="02020603050405020304" pitchFamily="18" charset="0"/>
                <a:cs typeface="Times New Roman" panose="02020603050405020304" pitchFamily="18" charset="0"/>
              </a:rPr>
              <a:t>Phase d’extraction</a:t>
            </a:r>
          </a:p>
        </p:txBody>
      </p:sp>
      <p:sp>
        <p:nvSpPr>
          <p:cNvPr id="8" name="ZoneTexte 7">
            <a:extLst>
              <a:ext uri="{FF2B5EF4-FFF2-40B4-BE49-F238E27FC236}">
                <a16:creationId xmlns="" xmlns:a16="http://schemas.microsoft.com/office/drawing/2014/main" id="{8F430E1F-316B-7348-AB98-2ABC767944C0}"/>
              </a:ext>
            </a:extLst>
          </p:cNvPr>
          <p:cNvSpPr txBox="1"/>
          <p:nvPr/>
        </p:nvSpPr>
        <p:spPr>
          <a:xfrm>
            <a:off x="8010524" y="3367476"/>
            <a:ext cx="1322798" cy="276999"/>
          </a:xfrm>
          <a:prstGeom prst="rect">
            <a:avLst/>
          </a:prstGeom>
          <a:noFill/>
        </p:spPr>
        <p:txBody>
          <a:bodyPr wrap="none" rtlCol="0">
            <a:spAutoFit/>
          </a:bodyPr>
          <a:lstStyle/>
          <a:p>
            <a:r>
              <a:rPr lang="fr-FR" sz="1200" dirty="0">
                <a:latin typeface="Times New Roman" panose="02020603050405020304" pitchFamily="18" charset="0"/>
                <a:cs typeface="Times New Roman" panose="02020603050405020304" pitchFamily="18" charset="0"/>
              </a:rPr>
              <a:t>Pupes de mouches</a:t>
            </a:r>
          </a:p>
        </p:txBody>
      </p:sp>
      <p:graphicFrame>
        <p:nvGraphicFramePr>
          <p:cNvPr id="9" name="Graphique 8">
            <a:extLst>
              <a:ext uri="{FF2B5EF4-FFF2-40B4-BE49-F238E27FC236}">
                <a16:creationId xmlns="" xmlns:a16="http://schemas.microsoft.com/office/drawing/2014/main" id="{B708BBE6-A54C-A142-9F74-D2B426E26E45}"/>
              </a:ext>
            </a:extLst>
          </p:cNvPr>
          <p:cNvGraphicFramePr/>
          <p:nvPr>
            <p:extLst>
              <p:ext uri="{D42A27DB-BD31-4B8C-83A1-F6EECF244321}">
                <p14:modId xmlns="" xmlns:p14="http://schemas.microsoft.com/office/powerpoint/2010/main" val="907597299"/>
              </p:ext>
            </p:extLst>
          </p:nvPr>
        </p:nvGraphicFramePr>
        <p:xfrm>
          <a:off x="724965" y="3687921"/>
          <a:ext cx="3727062" cy="1921947"/>
        </p:xfrm>
        <a:graphic>
          <a:graphicData uri="http://schemas.openxmlformats.org/drawingml/2006/chart">
            <c:chart xmlns:c="http://schemas.openxmlformats.org/drawingml/2006/chart" xmlns:r="http://schemas.openxmlformats.org/officeDocument/2006/relationships" r:id="rId5"/>
          </a:graphicData>
        </a:graphic>
      </p:graphicFrame>
      <p:sp>
        <p:nvSpPr>
          <p:cNvPr id="10" name="ZoneTexte 9">
            <a:extLst>
              <a:ext uri="{FF2B5EF4-FFF2-40B4-BE49-F238E27FC236}">
                <a16:creationId xmlns="" xmlns:a16="http://schemas.microsoft.com/office/drawing/2014/main" id="{8A6F1A1B-C7E5-1546-8B2A-21CDA5621E04}"/>
              </a:ext>
            </a:extLst>
          </p:cNvPr>
          <p:cNvSpPr txBox="1"/>
          <p:nvPr/>
        </p:nvSpPr>
        <p:spPr>
          <a:xfrm>
            <a:off x="5815263" y="3687921"/>
            <a:ext cx="5308246" cy="1721177"/>
          </a:xfrm>
          <a:prstGeom prst="rect">
            <a:avLst/>
          </a:prstGeom>
          <a:noFill/>
        </p:spPr>
        <p:txBody>
          <a:bodyPr wrap="square" rtlCol="0">
            <a:spAutoFit/>
          </a:bodyPr>
          <a:lstStyle/>
          <a:p>
            <a:pPr algn="just">
              <a:lnSpc>
                <a:spcPct val="150000"/>
              </a:lnSpc>
            </a:pPr>
            <a:r>
              <a:rPr lang="fr-FR" sz="1200" dirty="0">
                <a:latin typeface="Times New Roman" panose="02020603050405020304" pitchFamily="18" charset="0"/>
                <a:cs typeface="Times New Roman" panose="02020603050405020304" pitchFamily="18" charset="0"/>
              </a:rPr>
              <a:t>Le nombre de pupes après incubation des fruits piqués par les mouches a drastiquement baissé avec les traitements T3 (Dose recommandée) et T4 (Dose supérieure). La dose inferieure de </a:t>
            </a:r>
            <a:r>
              <a:rPr lang="fr-FR" sz="1200" dirty="0" err="1">
                <a:latin typeface="Times New Roman" panose="02020603050405020304" pitchFamily="18" charset="0"/>
                <a:cs typeface="Times New Roman" panose="02020603050405020304" pitchFamily="18" charset="0"/>
              </a:rPr>
              <a:t>Spinosad</a:t>
            </a:r>
            <a:r>
              <a:rPr lang="fr-FR" sz="1200" dirty="0">
                <a:latin typeface="Times New Roman" panose="02020603050405020304" pitchFamily="18" charset="0"/>
                <a:cs typeface="Times New Roman" panose="02020603050405020304" pitchFamily="18" charset="0"/>
              </a:rPr>
              <a:t> permet de réduire les risques environnementaux et la dose supérieure la </a:t>
            </a:r>
            <a:r>
              <a:rPr lang="fr-FR" sz="1200" dirty="0" err="1">
                <a:latin typeface="Times New Roman" panose="02020603050405020304" pitchFamily="18" charset="0"/>
                <a:cs typeface="Times New Roman" panose="02020603050405020304" pitchFamily="18" charset="0"/>
              </a:rPr>
              <a:t>phythotoxicité</a:t>
            </a:r>
            <a:r>
              <a:rPr lang="fr-FR" sz="1200" dirty="0">
                <a:latin typeface="Times New Roman" panose="02020603050405020304" pitchFamily="18" charset="0"/>
                <a:cs typeface="Times New Roman" panose="02020603050405020304" pitchFamily="18" charset="0"/>
              </a:rPr>
              <a:t> sur les plants de piment. Il faut noter l’</a:t>
            </a:r>
            <a:r>
              <a:rPr lang="fr-FR" sz="1200" dirty="0" err="1">
                <a:latin typeface="Times New Roman" panose="02020603050405020304" pitchFamily="18" charset="0"/>
                <a:cs typeface="Times New Roman" panose="02020603050405020304" pitchFamily="18" charset="0"/>
              </a:rPr>
              <a:t>Anamed</a:t>
            </a:r>
            <a:r>
              <a:rPr lang="fr-FR" sz="1200" dirty="0">
                <a:latin typeface="Times New Roman" panose="02020603050405020304" pitchFamily="18" charset="0"/>
                <a:cs typeface="Times New Roman" panose="02020603050405020304" pitchFamily="18" charset="0"/>
              </a:rPr>
              <a:t> produit naturel (Bio) n’a pas d’effet négatif ni sur la plante ni sur l’environnement.</a:t>
            </a:r>
          </a:p>
        </p:txBody>
      </p:sp>
      <p:sp>
        <p:nvSpPr>
          <p:cNvPr id="11" name="ZoneTexte 10">
            <a:extLst>
              <a:ext uri="{FF2B5EF4-FFF2-40B4-BE49-F238E27FC236}">
                <a16:creationId xmlns="" xmlns:a16="http://schemas.microsoft.com/office/drawing/2014/main" id="{D871D094-9F46-6C44-8ADC-C51FDC561B01}"/>
              </a:ext>
            </a:extLst>
          </p:cNvPr>
          <p:cNvSpPr txBox="1"/>
          <p:nvPr/>
        </p:nvSpPr>
        <p:spPr>
          <a:xfrm>
            <a:off x="378610" y="6190306"/>
            <a:ext cx="10183444" cy="461665"/>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Bibliographie</a:t>
            </a:r>
          </a:p>
          <a:p>
            <a:r>
              <a:rPr lang="fr-FR" sz="1200" i="1" dirty="0">
                <a:latin typeface="Times New Roman" panose="02020603050405020304" pitchFamily="18" charset="0"/>
                <a:cs typeface="Times New Roman" panose="02020603050405020304" pitchFamily="18" charset="0"/>
              </a:rPr>
              <a:t>Ma </a:t>
            </a:r>
            <a:r>
              <a:rPr lang="fr-FR" sz="1200" i="1" dirty="0" err="1">
                <a:latin typeface="Times New Roman" panose="02020603050405020304" pitchFamily="18" charset="0"/>
                <a:cs typeface="Times New Roman" panose="02020603050405020304" pitchFamily="18" charset="0"/>
              </a:rPr>
              <a:t>Anta</a:t>
            </a:r>
            <a:r>
              <a:rPr lang="fr-FR" sz="1200" i="1" dirty="0">
                <a:latin typeface="Times New Roman" panose="02020603050405020304" pitchFamily="18" charset="0"/>
                <a:cs typeface="Times New Roman" panose="02020603050405020304" pitchFamily="18" charset="0"/>
              </a:rPr>
              <a:t> </a:t>
            </a:r>
            <a:r>
              <a:rPr lang="fr-FR" sz="1200" i="1" dirty="0" err="1">
                <a:latin typeface="Times New Roman" panose="02020603050405020304" pitchFamily="18" charset="0"/>
                <a:cs typeface="Times New Roman" panose="02020603050405020304" pitchFamily="18" charset="0"/>
              </a:rPr>
              <a:t>Mbow</a:t>
            </a:r>
            <a:r>
              <a:rPr lang="fr-FR" sz="1200" i="1" dirty="0">
                <a:latin typeface="Times New Roman" panose="02020603050405020304" pitchFamily="18" charset="0"/>
                <a:cs typeface="Times New Roman" panose="02020603050405020304" pitchFamily="18" charset="0"/>
              </a:rPr>
              <a:t> Mouhamadou Bamba Ndiaye</a:t>
            </a:r>
            <a:r>
              <a:rPr lang="fr-FR" sz="1200" dirty="0">
                <a:latin typeface="Times New Roman" panose="02020603050405020304" pitchFamily="18" charset="0"/>
                <a:cs typeface="Times New Roman" panose="02020603050405020304" pitchFamily="18" charset="0"/>
              </a:rPr>
              <a:t>., Rapport de test d’efficacité de de l’</a:t>
            </a:r>
            <a:r>
              <a:rPr lang="fr-FR" sz="1200" dirty="0" err="1">
                <a:latin typeface="Times New Roman" panose="02020603050405020304" pitchFamily="18" charset="0"/>
                <a:cs typeface="Times New Roman" panose="02020603050405020304" pitchFamily="18" charset="0"/>
              </a:rPr>
              <a:t>Anamed</a:t>
            </a:r>
            <a:r>
              <a:rPr lang="fr-FR" sz="1200" dirty="0">
                <a:latin typeface="Times New Roman" panose="02020603050405020304" pitchFamily="18" charset="0"/>
                <a:cs typeface="Times New Roman" panose="02020603050405020304" pitchFamily="18" charset="0"/>
              </a:rPr>
              <a:t> pour le contrôle de </a:t>
            </a:r>
            <a:r>
              <a:rPr lang="fr-FR" sz="1200" i="1" dirty="0" err="1">
                <a:latin typeface="Times New Roman" panose="02020603050405020304" pitchFamily="18" charset="0"/>
                <a:cs typeface="Times New Roman" panose="02020603050405020304" pitchFamily="18" charset="0"/>
              </a:rPr>
              <a:t>Bactrocera</a:t>
            </a:r>
            <a:r>
              <a:rPr lang="fr-FR" sz="1200" i="1" dirty="0">
                <a:latin typeface="Times New Roman" panose="02020603050405020304" pitchFamily="18" charset="0"/>
                <a:cs typeface="Times New Roman" panose="02020603050405020304" pitchFamily="18" charset="0"/>
              </a:rPr>
              <a:t> </a:t>
            </a:r>
            <a:r>
              <a:rPr lang="fr-FR" sz="1200" i="1" dirty="0" err="1">
                <a:latin typeface="Times New Roman" panose="02020603050405020304" pitchFamily="18" charset="0"/>
                <a:cs typeface="Times New Roman" panose="02020603050405020304" pitchFamily="18" charset="0"/>
              </a:rPr>
              <a:t>dorsalis</a:t>
            </a:r>
            <a:r>
              <a:rPr lang="fr-FR" sz="1200" i="1" dirty="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et </a:t>
            </a:r>
            <a:r>
              <a:rPr lang="fr-FR" sz="1200" i="1" dirty="0" err="1">
                <a:latin typeface="Times New Roman" panose="02020603050405020304" pitchFamily="18" charset="0"/>
                <a:cs typeface="Times New Roman" panose="02020603050405020304" pitchFamily="18" charset="0"/>
              </a:rPr>
              <a:t>Ceratitis</a:t>
            </a:r>
            <a:r>
              <a:rPr lang="fr-FR" sz="1200" i="1" dirty="0">
                <a:latin typeface="Times New Roman" panose="02020603050405020304" pitchFamily="18" charset="0"/>
                <a:cs typeface="Times New Roman" panose="02020603050405020304" pitchFamily="18" charset="0"/>
              </a:rPr>
              <a:t> </a:t>
            </a:r>
            <a:r>
              <a:rPr lang="fr-FR" sz="1200" i="1" dirty="0" err="1">
                <a:latin typeface="Times New Roman" panose="02020603050405020304" pitchFamily="18" charset="0"/>
                <a:cs typeface="Times New Roman" panose="02020603050405020304" pitchFamily="18" charset="0"/>
              </a:rPr>
              <a:t>capitata</a:t>
            </a:r>
            <a:r>
              <a:rPr lang="fr-FR" sz="1200" dirty="0">
                <a:latin typeface="Times New Roman" panose="02020603050405020304" pitchFamily="18" charset="0"/>
                <a:cs typeface="Times New Roman" panose="02020603050405020304" pitchFamily="18" charset="0"/>
              </a:rPr>
              <a:t>.</a:t>
            </a:r>
          </a:p>
        </p:txBody>
      </p:sp>
      <p:sp>
        <p:nvSpPr>
          <p:cNvPr id="13" name="ZoneTexte 12">
            <a:extLst>
              <a:ext uri="{FF2B5EF4-FFF2-40B4-BE49-F238E27FC236}">
                <a16:creationId xmlns="" xmlns:a16="http://schemas.microsoft.com/office/drawing/2014/main" id="{6CEF23AC-5C69-B54F-9F3A-5B53A3FEF635}"/>
              </a:ext>
            </a:extLst>
          </p:cNvPr>
          <p:cNvSpPr txBox="1"/>
          <p:nvPr/>
        </p:nvSpPr>
        <p:spPr>
          <a:xfrm>
            <a:off x="378610" y="5515917"/>
            <a:ext cx="11734367" cy="646331"/>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Conclusion</a:t>
            </a:r>
          </a:p>
          <a:p>
            <a:r>
              <a:rPr lang="fr-FR" sz="1200" dirty="0">
                <a:latin typeface="Times New Roman" panose="02020603050405020304" pitchFamily="18" charset="0"/>
                <a:cs typeface="Times New Roman" panose="02020603050405020304" pitchFamily="18" charset="0"/>
              </a:rPr>
              <a:t> L’</a:t>
            </a:r>
            <a:r>
              <a:rPr lang="fr-FR" sz="1200" dirty="0" err="1">
                <a:latin typeface="Times New Roman" panose="02020603050405020304" pitchFamily="18" charset="0"/>
                <a:cs typeface="Times New Roman" panose="02020603050405020304" pitchFamily="18" charset="0"/>
              </a:rPr>
              <a:t>anamed</a:t>
            </a:r>
            <a:r>
              <a:rPr lang="fr-FR" sz="1200" dirty="0">
                <a:latin typeface="Times New Roman" panose="02020603050405020304" pitchFamily="18" charset="0"/>
                <a:cs typeface="Times New Roman" panose="02020603050405020304" pitchFamily="18" charset="0"/>
              </a:rPr>
              <a:t> est un produit bio qui permet d’attirer les mouches sans distinction de sexe. Ces dernières en mangeant l’</a:t>
            </a:r>
            <a:r>
              <a:rPr lang="fr-FR" sz="1200" dirty="0" err="1">
                <a:latin typeface="Times New Roman" panose="02020603050405020304" pitchFamily="18" charset="0"/>
                <a:cs typeface="Times New Roman" panose="02020603050405020304" pitchFamily="18" charset="0"/>
              </a:rPr>
              <a:t>atract</a:t>
            </a:r>
            <a:r>
              <a:rPr lang="fr-FR" sz="1200" dirty="0">
                <a:latin typeface="Times New Roman" panose="02020603050405020304" pitchFamily="18" charset="0"/>
                <a:cs typeface="Times New Roman" panose="02020603050405020304" pitchFamily="18" charset="0"/>
              </a:rPr>
              <a:t> alimentaire avale en même temps le </a:t>
            </a:r>
            <a:r>
              <a:rPr lang="fr-FR" sz="1200" dirty="0" err="1">
                <a:latin typeface="Times New Roman" panose="02020603050405020304" pitchFamily="18" charset="0"/>
                <a:cs typeface="Times New Roman" panose="02020603050405020304" pitchFamily="18" charset="0"/>
              </a:rPr>
              <a:t>spinosad</a:t>
            </a:r>
            <a:r>
              <a:rPr lang="fr-FR" sz="1200" dirty="0">
                <a:latin typeface="Times New Roman" panose="02020603050405020304" pitchFamily="18" charset="0"/>
                <a:cs typeface="Times New Roman" panose="02020603050405020304" pitchFamily="18" charset="0"/>
              </a:rPr>
              <a:t> qui joue le rôle de killer. Ce produit est au vu des résultats recommandé pour contrôler les mouches des fruits. Son usage peut s’étendre sur la mangue qui est l’une des cibles essentielles de ces mouches.</a:t>
            </a:r>
          </a:p>
        </p:txBody>
      </p:sp>
      <p:sp>
        <p:nvSpPr>
          <p:cNvPr id="14" name="ZoneTexte 13">
            <a:extLst>
              <a:ext uri="{FF2B5EF4-FFF2-40B4-BE49-F238E27FC236}">
                <a16:creationId xmlns="" xmlns:a16="http://schemas.microsoft.com/office/drawing/2014/main" id="{C9E778B9-A644-094F-9D61-65B044D817A8}"/>
              </a:ext>
            </a:extLst>
          </p:cNvPr>
          <p:cNvSpPr txBox="1"/>
          <p:nvPr/>
        </p:nvSpPr>
        <p:spPr>
          <a:xfrm>
            <a:off x="378610" y="132972"/>
            <a:ext cx="5269841" cy="461665"/>
          </a:xfrm>
          <a:prstGeom prst="rect">
            <a:avLst/>
          </a:prstGeom>
          <a:noFill/>
        </p:spPr>
        <p:txBody>
          <a:bodyPr wrap="none" rtlCol="0">
            <a:spAutoFit/>
          </a:bodyPr>
          <a:lstStyle/>
          <a:p>
            <a:r>
              <a:rPr lang="fr-FR" sz="1200" b="1" dirty="0">
                <a:latin typeface="Times New Roman" panose="02020603050405020304" pitchFamily="18" charset="0"/>
                <a:ea typeface="MS Gothic" panose="020B0609070205080204" pitchFamily="49" charset="-128"/>
                <a:cs typeface="Times New Roman" panose="02020603050405020304" pitchFamily="18" charset="0"/>
              </a:rPr>
              <a:t>Degrés d’infestation : par Incubation des fruits piqués et extraction des pupes</a:t>
            </a:r>
            <a:endParaRPr lang="fr-SN" sz="1200" b="1" dirty="0">
              <a:latin typeface="Times New Roman" panose="02020603050405020304" pitchFamily="18" charset="0"/>
              <a:ea typeface="MS Gothic" panose="020B0609070205080204" pitchFamily="49" charset="-128"/>
              <a:cs typeface="Times New Roman" panose="02020603050405020304" pitchFamily="18" charset="0"/>
            </a:endParaRPr>
          </a:p>
          <a:p>
            <a:endParaRPr lang="fr-FR" sz="1200" dirty="0"/>
          </a:p>
        </p:txBody>
      </p:sp>
    </p:spTree>
    <p:extLst>
      <p:ext uri="{BB962C8B-B14F-4D97-AF65-F5344CB8AC3E}">
        <p14:creationId xmlns="" xmlns:p14="http://schemas.microsoft.com/office/powerpoint/2010/main" val="38125253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1232</TotalTime>
  <Words>910</Words>
  <Application>Microsoft Office PowerPoint</Application>
  <PresentationFormat>Personnalisé</PresentationFormat>
  <Paragraphs>74</Paragraphs>
  <Slides>4</Slides>
  <Notes>1</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Diapositive 1</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CISSE</cp:lastModifiedBy>
  <cp:revision>17</cp:revision>
  <dcterms:created xsi:type="dcterms:W3CDTF">2019-01-17T16:03:53Z</dcterms:created>
  <dcterms:modified xsi:type="dcterms:W3CDTF">2020-06-19T11:15:08Z</dcterms:modified>
</cp:coreProperties>
</file>